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2" r:id="rId3"/>
    <p:sldId id="440" r:id="rId4"/>
    <p:sldId id="275" r:id="rId6"/>
    <p:sldId id="435" r:id="rId7"/>
    <p:sldId id="434" r:id="rId8"/>
    <p:sldId id="433" r:id="rId9"/>
    <p:sldId id="511" r:id="rId10"/>
    <p:sldId id="437" r:id="rId11"/>
    <p:sldId id="438" r:id="rId12"/>
    <p:sldId id="439" r:id="rId13"/>
    <p:sldId id="441" r:id="rId14"/>
    <p:sldId id="442" r:id="rId15"/>
    <p:sldId id="487" r:id="rId16"/>
    <p:sldId id="489" r:id="rId17"/>
    <p:sldId id="491" r:id="rId18"/>
    <p:sldId id="495" r:id="rId19"/>
    <p:sldId id="496" r:id="rId20"/>
    <p:sldId id="497" r:id="rId21"/>
    <p:sldId id="498" r:id="rId22"/>
    <p:sldId id="499" r:id="rId23"/>
    <p:sldId id="504" r:id="rId24"/>
    <p:sldId id="505" r:id="rId25"/>
    <p:sldId id="506" r:id="rId26"/>
    <p:sldId id="507" r:id="rId27"/>
    <p:sldId id="450" r:id="rId28"/>
    <p:sldId id="4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C0"/>
    <a:srgbClr val="009FE8"/>
    <a:srgbClr val="00B0F0"/>
    <a:srgbClr val="602F04"/>
    <a:srgbClr val="0E2435"/>
    <a:srgbClr val="B87145"/>
    <a:srgbClr val="3F8EB9"/>
    <a:srgbClr val="B26B41"/>
    <a:srgbClr val="F7DC46"/>
    <a:srgbClr val="100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全球货币供应（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127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万亿美元）</a:t>
            </a:r>
            <a:endParaRPr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2906087488529"/>
          <c:y val="0.297509382463323"/>
          <c:w val="0.876713062098501"/>
          <c:h val="0.5276015011941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额度/万亿美元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>
                  <a:lumMod val="75000"/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36.8（占</a:t>
                    </a:r>
                    <a:r>
                      <a:rPr lang="en-US" altLang="zh-CN"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29%</a:t>
                    </a: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）</a:t>
                    </a:r>
                    <a:endParaRPr sz="1400" b="1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 90.4（占</a:t>
                    </a:r>
                    <a:r>
                      <a:rPr lang="en-US" altLang="zh-CN"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71%</a:t>
                    </a: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）</a:t>
                    </a:r>
                    <a:endParaRPr sz="1400" b="1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狭义货币供应</c:v>
                </c:pt>
                <c:pt idx="1">
                  <c:v>广义货币供应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36.8</c:v>
                </c:pt>
                <c:pt idx="1">
                  <c:v>90.4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overlap val="0"/>
        <c:axId val="798978618"/>
        <c:axId val="359522673"/>
      </c:barChart>
      <c:catAx>
        <c:axId val="798978618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359522673"/>
        <c:crosses val="autoZero"/>
        <c:auto val="1"/>
        <c:lblAlgn val="ctr"/>
        <c:lblOffset val="100"/>
        <c:noMultiLvlLbl val="0"/>
      </c:catAx>
      <c:valAx>
        <c:axId val="35952267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9897861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 b="1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1800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21</a:t>
            </a:r>
            <a:r>
              <a:rPr lang="zh-CN" altLang="en-US" sz="1800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名超级节点</a:t>
            </a:r>
            <a:endParaRPr lang="zh-CN" altLang="en-US" sz="1800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21名超级节点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tint val="5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5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5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5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6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中国</c:v>
                </c:pt>
                <c:pt idx="1">
                  <c:v>美国</c:v>
                </c:pt>
                <c:pt idx="2">
                  <c:v>英国</c:v>
                </c:pt>
                <c:pt idx="3">
                  <c:v>新加坡</c:v>
                </c:pt>
                <c:pt idx="4">
                  <c:v>其它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46E0-F55B-4462-A7BD-626BDBF994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1DE6-3C00-4C14-8FB9-97DFCC6BF344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璞石信息科技有限公司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272F7-79A6-4A29-8CEE-DA083A001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audio" Target="../media/audio2.wav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5750" y="2374265"/>
            <a:ext cx="952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>
                  <a:gsLst>
                    <a:gs pos="0">
                      <a:schemeClr val="accent1"/>
                    </a:gs>
                    <a:gs pos="100000">
                      <a:srgbClr val="120037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拥抱区块链操作系统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IPSE致力于数据分享和价值搜索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160" descr="eos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635"/>
            <a:ext cx="12189460" cy="685673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441450" y="933450"/>
            <a:ext cx="921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EOS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治理层面的尝试</a:t>
            </a:r>
            <a:endParaRPr lang="en-US" alt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6690" y="2032635"/>
            <a:ext cx="6030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EOS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</a:t>
            </a:r>
            <a:r>
              <a:rPr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个超级节点被中国资本控制的问题，至少链下的可信任实体对EOS产生了</a:t>
            </a:r>
            <a:r>
              <a:rPr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不信任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。其链上治理并没有很成功，链下治理被项目方的贪婪无为拖累。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9" name="图片 158" descr="前21名节点票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3618865"/>
            <a:ext cx="4283710" cy="2086610"/>
          </a:xfrm>
          <a:prstGeom prst="rect">
            <a:avLst/>
          </a:prstGeom>
          <a:effectLst>
            <a:reflection blurRad="6350" stA="30000" endA="300" endPos="45000" dir="5400000" sy="-100000" algn="bl" rotWithShape="0"/>
          </a:effectLst>
        </p:spPr>
      </p:pic>
      <p:grpSp>
        <p:nvGrpSpPr>
          <p:cNvPr id="3" name="组合 2"/>
          <p:cNvGrpSpPr/>
          <p:nvPr/>
        </p:nvGrpSpPr>
        <p:grpSpPr>
          <a:xfrm>
            <a:off x="4492625" y="3639820"/>
            <a:ext cx="1000125" cy="1000125"/>
            <a:chOff x="7075" y="5732"/>
            <a:chExt cx="1575" cy="1575"/>
          </a:xfrm>
        </p:grpSpPr>
        <p:sp>
          <p:nvSpPr>
            <p:cNvPr id="164" name="椭圆 163"/>
            <p:cNvSpPr/>
            <p:nvPr/>
          </p:nvSpPr>
          <p:spPr>
            <a:xfrm>
              <a:off x="7075" y="5732"/>
              <a:ext cx="1575" cy="15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21" y="6157"/>
              <a:ext cx="148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垄断</a:t>
              </a:r>
              <a:endParaRPr 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" name="椭圆 164"/>
          <p:cNvSpPr/>
          <p:nvPr/>
        </p:nvSpPr>
        <p:spPr>
          <a:xfrm>
            <a:off x="4542155" y="3121025"/>
            <a:ext cx="427990" cy="427990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3982085" y="3737610"/>
            <a:ext cx="266700" cy="266700"/>
          </a:xfrm>
          <a:prstGeom prst="ellipse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5631815" y="3542665"/>
            <a:ext cx="461645" cy="461645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3646170" y="5273675"/>
            <a:ext cx="2784475" cy="422910"/>
            <a:chOff x="5742" y="8305"/>
            <a:chExt cx="4385" cy="666"/>
          </a:xfrm>
        </p:grpSpPr>
        <p:sp>
          <p:nvSpPr>
            <p:cNvPr id="168" name="圆角矩形 167"/>
            <p:cNvSpPr/>
            <p:nvPr/>
          </p:nvSpPr>
          <p:spPr>
            <a:xfrm>
              <a:off x="5742" y="8305"/>
              <a:ext cx="4385" cy="66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43" y="8348"/>
              <a:ext cx="43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链上链下信任脱离</a:t>
              </a:r>
              <a:endParaRPr 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9" name="文本框 168"/>
          <p:cNvSpPr txBox="1"/>
          <p:nvPr/>
        </p:nvSpPr>
        <p:spPr>
          <a:xfrm>
            <a:off x="7477125" y="5890895"/>
            <a:ext cx="4283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Source: EOS.IO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链塔智库</a:t>
            </a:r>
            <a:endParaRPr lang="en-US" sz="12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7477125" y="3040380"/>
            <a:ext cx="4284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中国节点：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8/21</a:t>
            </a: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；票仓：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43408808</a:t>
            </a:r>
            <a:endParaRPr lang="en-US" altLang="zh-CN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71" name="图表 170"/>
          <p:cNvGraphicFramePr/>
          <p:nvPr/>
        </p:nvGraphicFramePr>
        <p:xfrm>
          <a:off x="8088630" y="575945"/>
          <a:ext cx="3285490" cy="2464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5" grpId="0" animBg="1"/>
      <p:bldP spid="166" grpId="0" animBg="1"/>
      <p:bldP spid="167" grpId="0" animBg="1"/>
      <p:bldP spid="169" grpId="0"/>
      <p:bldP spid="1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7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-1270"/>
            <a:ext cx="12279630" cy="6911975"/>
          </a:xfrm>
          <a:prstGeom prst="rect">
            <a:avLst/>
          </a:prstGeom>
        </p:spPr>
      </p:pic>
      <p:pic>
        <p:nvPicPr>
          <p:cNvPr id="217" name="图片 216" descr="图片包含 动物, 无脊椎动物, 室内&#10;&#10;描述已自动生成"/>
          <p:cNvPicPr>
            <a:picLocks noChangeAspect="1"/>
          </p:cNvPicPr>
          <p:nvPr/>
        </p:nvPicPr>
        <p:blipFill>
          <a:blip r:embed="rId2" cstate="screen">
            <a:alphaModFix amt="20000"/>
          </a:blip>
          <a:stretch>
            <a:fillRect/>
          </a:stretch>
        </p:blipFill>
        <p:spPr>
          <a:xfrm flipH="1">
            <a:off x="-52070" y="6127750"/>
            <a:ext cx="10078085" cy="783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区块链的创业与落地应用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9388" y="234188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互联网创业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3748" y="23418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区块链创业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1450" y="5544820"/>
            <a:ext cx="544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拉人、拉盘、地推、庞式模型，都不能让真正的区块链项目实现网络冷启动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41450" y="3044825"/>
            <a:ext cx="2160000" cy="2160000"/>
            <a:chOff x="2270" y="5291"/>
            <a:chExt cx="3402" cy="3402"/>
          </a:xfrm>
          <a:solidFill>
            <a:srgbClr val="00B0F0">
              <a:alpha val="30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2270" y="5291"/>
              <a:ext cx="3402" cy="3402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379" y="6550"/>
              <a:ext cx="31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打造、迭代一款产品和服务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30115" y="2893760"/>
            <a:ext cx="2160000" cy="2463400"/>
            <a:chOff x="7449" y="5053"/>
            <a:chExt cx="3402" cy="3879"/>
          </a:xfrm>
          <a:solidFill>
            <a:srgbClr val="00B0F0">
              <a:alpha val="30000"/>
            </a:srgbClr>
          </a:solidFill>
        </p:grpSpPr>
        <p:sp>
          <p:nvSpPr>
            <p:cNvPr id="23" name="Freeform: Shape 2"/>
            <p:cNvSpPr>
              <a:spLocks noChangeAspect="1"/>
            </p:cNvSpPr>
            <p:nvPr/>
          </p:nvSpPr>
          <p:spPr bwMode="auto">
            <a:xfrm>
              <a:off x="7449" y="5053"/>
              <a:ext cx="3402" cy="3879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28575">
              <a:solidFill>
                <a:srgbClr val="00B0F0"/>
              </a:solidFill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04" y="6332"/>
              <a:ext cx="3091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设计和实现一套交易规则，让更多的人参与进来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5257d131b997452b270ce87e4e5b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446145"/>
            <a:ext cx="6101080" cy="34436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0" y="-10160"/>
            <a:ext cx="6120000" cy="6878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84270" y="577850"/>
            <a:ext cx="47224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如何实现 强共识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450" y="1892300"/>
            <a:ext cx="189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古希腊城邦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53580" y="1892300"/>
            <a:ext cx="254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53580" y="2672715"/>
            <a:ext cx="420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可以投票的广场还没有修建好！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C:\Users\STARMAN\Desktop\北京PPT\03.jpg0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3446145"/>
            <a:ext cx="6120000" cy="34452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14450" y="2395855"/>
            <a:ext cx="4206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公民为何自愿加入和抵御外敌？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编户其民的极权国度为何总是人口减少？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是什么让古希腊城邦日益兴盛？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5080" y="3446145"/>
            <a:ext cx="6112510" cy="34544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14450" y="4470400"/>
            <a:ext cx="3453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公民团体和广场投票的治理制度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01715" y="3446145"/>
            <a:ext cx="6130290" cy="34544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53580" y="4470400"/>
            <a:ext cx="4206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合理的规则+完善的治理=区块链落地项目的演化动力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  <p:bldP spid="7" grpId="0"/>
      <p:bldP spid="14" grpId="0"/>
      <p:bldP spid="17" grpId="0" bldLvl="0" animBg="1"/>
      <p:bldP spid="12" grpId="0"/>
      <p:bldP spid="18" grpId="0" bldLvl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89430" y="2874010"/>
            <a:ext cx="9090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>
                  <a:gsLst>
                    <a:gs pos="0">
                      <a:schemeClr val="accent1"/>
                    </a:gs>
                    <a:gs pos="100000">
                      <a:srgbClr val="120037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IPSE如何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区块链操作系统结合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8702063" y="5378516"/>
            <a:ext cx="0" cy="50165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  <a:alpha val="40000"/>
              </a:schemeClr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121039" y="5299141"/>
            <a:ext cx="51117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  <a:alpha val="40000"/>
              </a:schemeClr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0" y="4291753"/>
            <a:ext cx="12192000" cy="256624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/>
          </a:p>
        </p:txBody>
      </p:sp>
      <p:pic>
        <p:nvPicPr>
          <p:cNvPr id="14" name="图片 13" descr="66904-logo-now-google-plus-home-free-png-hq"/>
          <p:cNvPicPr>
            <a:picLocks noChangeAspect="1"/>
          </p:cNvPicPr>
          <p:nvPr/>
        </p:nvPicPr>
        <p:blipFill>
          <a:blip r:embed="rId1"/>
          <a:srcRect l="19772" t="13173" r="19772" b="15682"/>
          <a:stretch>
            <a:fillRect/>
          </a:stretch>
        </p:blipFill>
        <p:spPr>
          <a:xfrm>
            <a:off x="1208193" y="2076027"/>
            <a:ext cx="1363980" cy="12048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8193" y="337058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中心化搜索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70847" y="548555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中心化存储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7" name="Freeform 66"/>
          <p:cNvSpPr>
            <a:spLocks noEditPoints="1"/>
          </p:cNvSpPr>
          <p:nvPr/>
        </p:nvSpPr>
        <p:spPr bwMode="auto">
          <a:xfrm>
            <a:off x="1471507" y="4470400"/>
            <a:ext cx="777240" cy="90847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21"/>
          <p:cNvSpPr txBox="1"/>
          <p:nvPr/>
        </p:nvSpPr>
        <p:spPr>
          <a:xfrm>
            <a:off x="6269144" y="1748367"/>
            <a:ext cx="395562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自动化程序</a:t>
            </a:r>
            <a:r>
              <a:rPr sz="24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Freeform 13"/>
          <p:cNvSpPr/>
          <p:nvPr/>
        </p:nvSpPr>
        <p:spPr bwMode="auto">
          <a:xfrm>
            <a:off x="4895427" y="2243509"/>
            <a:ext cx="2059200" cy="122880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pider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3" name="Freeform 13"/>
          <p:cNvSpPr/>
          <p:nvPr/>
        </p:nvSpPr>
        <p:spPr bwMode="auto">
          <a:xfrm>
            <a:off x="7227940" y="2243509"/>
            <a:ext cx="2059200" cy="122880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rawler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4" name="Freeform 13"/>
          <p:cNvSpPr/>
          <p:nvPr/>
        </p:nvSpPr>
        <p:spPr bwMode="auto">
          <a:xfrm>
            <a:off x="9495260" y="2243509"/>
            <a:ext cx="2059200" cy="122880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Robot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5" name="Freeform 13"/>
          <p:cNvSpPr/>
          <p:nvPr/>
        </p:nvSpPr>
        <p:spPr bwMode="auto">
          <a:xfrm>
            <a:off x="4895427" y="5116407"/>
            <a:ext cx="2057400" cy="122936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ata ownership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6" name="Freeform 13"/>
          <p:cNvSpPr/>
          <p:nvPr/>
        </p:nvSpPr>
        <p:spPr bwMode="auto">
          <a:xfrm>
            <a:off x="7228840" y="5116407"/>
            <a:ext cx="2057400" cy="122936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onop</a:t>
            </a: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ony</a:t>
            </a:r>
            <a:endParaRPr lang="en-US" sz="160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Freeform 13"/>
          <p:cNvSpPr/>
          <p:nvPr/>
        </p:nvSpPr>
        <p:spPr bwMode="auto">
          <a:xfrm>
            <a:off x="9497060" y="5116407"/>
            <a:ext cx="2057400" cy="1229360"/>
          </a:xfrm>
          <a:custGeom>
            <a:avLst/>
            <a:gdLst>
              <a:gd name="T0" fmla="*/ 291 w 531"/>
              <a:gd name="T1" fmla="*/ 6 h 250"/>
              <a:gd name="T2" fmla="*/ 517 w 531"/>
              <a:gd name="T3" fmla="*/ 113 h 250"/>
              <a:gd name="T4" fmla="*/ 517 w 531"/>
              <a:gd name="T5" fmla="*/ 137 h 250"/>
              <a:gd name="T6" fmla="*/ 291 w 531"/>
              <a:gd name="T7" fmla="*/ 244 h 250"/>
              <a:gd name="T8" fmla="*/ 240 w 531"/>
              <a:gd name="T9" fmla="*/ 244 h 250"/>
              <a:gd name="T10" fmla="*/ 14 w 531"/>
              <a:gd name="T11" fmla="*/ 137 h 250"/>
              <a:gd name="T12" fmla="*/ 14 w 531"/>
              <a:gd name="T13" fmla="*/ 113 h 250"/>
              <a:gd name="T14" fmla="*/ 240 w 531"/>
              <a:gd name="T15" fmla="*/ 6 h 250"/>
              <a:gd name="T16" fmla="*/ 291 w 531"/>
              <a:gd name="T17" fmla="*/ 6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250">
                <a:moveTo>
                  <a:pt x="291" y="6"/>
                </a:moveTo>
                <a:lnTo>
                  <a:pt x="517" y="113"/>
                </a:lnTo>
                <a:cubicBezTo>
                  <a:pt x="531" y="120"/>
                  <a:pt x="531" y="130"/>
                  <a:pt x="517" y="137"/>
                </a:cubicBezTo>
                <a:lnTo>
                  <a:pt x="291" y="244"/>
                </a:lnTo>
                <a:cubicBezTo>
                  <a:pt x="277" y="250"/>
                  <a:pt x="254" y="250"/>
                  <a:pt x="240" y="244"/>
                </a:cubicBezTo>
                <a:lnTo>
                  <a:pt x="14" y="137"/>
                </a:lnTo>
                <a:cubicBezTo>
                  <a:pt x="0" y="130"/>
                  <a:pt x="0" y="120"/>
                  <a:pt x="14" y="113"/>
                </a:cubicBezTo>
                <a:lnTo>
                  <a:pt x="240" y="6"/>
                </a:lnTo>
                <a:cubicBezTo>
                  <a:pt x="254" y="0"/>
                  <a:pt x="277" y="0"/>
                  <a:pt x="291" y="6"/>
                </a:cubicBez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Privacy issue</a:t>
            </a:r>
            <a:endParaRPr lang="en-US" sz="160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TextBox 21"/>
          <p:cNvSpPr txBox="1"/>
          <p:nvPr/>
        </p:nvSpPr>
        <p:spPr>
          <a:xfrm>
            <a:off x="7087447" y="4571153"/>
            <a:ext cx="231902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全球威胁</a:t>
            </a:r>
            <a:endParaRPr lang="zh-CN" altLang="en-US" sz="240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 descr="img_5507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85" y="2711027"/>
            <a:ext cx="876300" cy="659553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中心化系统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6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6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6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7548" y="2164476"/>
            <a:ext cx="2317279" cy="3723629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2700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  <a:endParaRPr kumimoji="0" lang="en-US" altLang="zh-CN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4059555" y="2743200"/>
            <a:ext cx="7627620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构建一个庞大的数据供给方，数据在哪里？</a:t>
            </a: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Siacoin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605" y="2386330"/>
            <a:ext cx="1505585" cy="909320"/>
          </a:xfrm>
          <a:prstGeom prst="rect">
            <a:avLst/>
          </a:prstGeom>
        </p:spPr>
      </p:pic>
      <p:pic>
        <p:nvPicPr>
          <p:cNvPr id="4" name="图片 3" descr="logo_filecoin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4966970"/>
            <a:ext cx="2098675" cy="759460"/>
          </a:xfrm>
          <a:prstGeom prst="rect">
            <a:avLst/>
          </a:prstGeom>
        </p:spPr>
      </p:pic>
      <p:pic>
        <p:nvPicPr>
          <p:cNvPr id="27" name="图片 26" descr="storj-io"/>
          <p:cNvPicPr>
            <a:picLocks noChangeAspect="1"/>
          </p:cNvPicPr>
          <p:nvPr/>
        </p:nvPicPr>
        <p:blipFill>
          <a:blip r:embed="rId3"/>
          <a:srcRect r="21841"/>
          <a:stretch>
            <a:fillRect/>
          </a:stretch>
        </p:blipFill>
        <p:spPr>
          <a:xfrm>
            <a:off x="1249045" y="3750310"/>
            <a:ext cx="2065655" cy="885825"/>
          </a:xfrm>
          <a:prstGeom prst="rect">
            <a:avLst/>
          </a:prstGeom>
        </p:spPr>
      </p:pic>
      <p:sp>
        <p:nvSpPr>
          <p:cNvPr id="5" name="TextBox 21"/>
          <p:cNvSpPr txBox="1"/>
          <p:nvPr/>
        </p:nvSpPr>
        <p:spPr>
          <a:xfrm>
            <a:off x="4059555" y="2248747"/>
            <a:ext cx="636862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去中心化存储公链</a:t>
            </a:r>
            <a:endParaRPr lang="zh-CN" sz="2400" b="1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TextBox 21"/>
          <p:cNvSpPr txBox="1"/>
          <p:nvPr/>
        </p:nvSpPr>
        <p:spPr>
          <a:xfrm>
            <a:off x="4059555" y="3246755"/>
            <a:ext cx="7627620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现有鸡还是先有蛋？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4059555" y="4401185"/>
            <a:ext cx="6896100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最大的问题是去中心化存储的还没有经过大规模商用的“实践考验”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TextBox 21"/>
          <p:cNvSpPr txBox="1"/>
          <p:nvPr/>
        </p:nvSpPr>
        <p:spPr>
          <a:xfrm>
            <a:off x="4059555" y="3750310"/>
            <a:ext cx="5504180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存储成本是否为最大的成本？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去中心化存储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0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6" grpId="0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133"/>
          <p:cNvSpPr txBox="1"/>
          <p:nvPr/>
        </p:nvSpPr>
        <p:spPr>
          <a:xfrm>
            <a:off x="4573222" y="945595"/>
            <a:ext cx="3361690" cy="6769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Zero to One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194479" y="4104423"/>
            <a:ext cx="1225673" cy="1224280"/>
            <a:chOff x="5311" y="2853"/>
            <a:chExt cx="880" cy="879"/>
          </a:xfrm>
        </p:grpSpPr>
        <p:sp>
          <p:nvSpPr>
            <p:cNvPr id="68" name="îšlîḋé"/>
            <p:cNvSpPr/>
            <p:nvPr/>
          </p:nvSpPr>
          <p:spPr>
            <a:xfrm>
              <a:off x="5312" y="2853"/>
              <a:ext cx="879" cy="879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11" y="2963"/>
              <a:ext cx="846" cy="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en-US" altLang="zh-CN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891743" y="4078393"/>
            <a:ext cx="1297681" cy="1276773"/>
            <a:chOff x="8787" y="2922"/>
            <a:chExt cx="931" cy="916"/>
          </a:xfrm>
        </p:grpSpPr>
        <p:sp>
          <p:nvSpPr>
            <p:cNvPr id="65" name="íṧ1ïḍé"/>
            <p:cNvSpPr/>
            <p:nvPr/>
          </p:nvSpPr>
          <p:spPr>
            <a:xfrm>
              <a:off x="8802" y="2922"/>
              <a:ext cx="916" cy="916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787" y="3072"/>
              <a:ext cx="930" cy="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780000">
            <a:off x="3608493" y="1897380"/>
            <a:ext cx="4975860" cy="4975860"/>
            <a:chOff x="4749722" y="1322067"/>
            <a:chExt cx="3021950" cy="3021944"/>
          </a:xfrm>
        </p:grpSpPr>
        <p:sp>
          <p:nvSpPr>
            <p:cNvPr id="34" name="îṧļíḋè"/>
            <p:cNvSpPr/>
            <p:nvPr/>
          </p:nvSpPr>
          <p:spPr>
            <a:xfrm rot="210957" flipH="1" flipV="1">
              <a:off x="4749722" y="1322067"/>
              <a:ext cx="3021950" cy="3021944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5" name="ïšľîḑe"/>
            <p:cNvSpPr/>
            <p:nvPr/>
          </p:nvSpPr>
          <p:spPr>
            <a:xfrm rot="19140541" flipH="1" flipV="1">
              <a:off x="7081753" y="1930074"/>
              <a:ext cx="615497" cy="378450"/>
            </a:xfrm>
            <a:prstGeom prst="triangl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pic>
        <p:nvPicPr>
          <p:cNvPr id="12" name="图片 11" descr="2200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544" y="2592493"/>
            <a:ext cx="2905760" cy="290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：从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到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ïSľîḍè"/>
          <p:cNvSpPr/>
          <p:nvPr/>
        </p:nvSpPr>
        <p:spPr>
          <a:xfrm>
            <a:off x="4785360" y="3845560"/>
            <a:ext cx="3251200" cy="1181947"/>
          </a:xfrm>
          <a:prstGeom prst="roundRect">
            <a:avLst>
              <a:gd name="adj" fmla="val 4969"/>
            </a:avLst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19050"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bitale Versalete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03520" y="1964267"/>
            <a:ext cx="201739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6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st</a:t>
            </a:r>
            <a:endParaRPr lang="en-US" altLang="zh-CN" sz="6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21"/>
          <p:cNvSpPr txBox="1"/>
          <p:nvPr/>
        </p:nvSpPr>
        <p:spPr>
          <a:xfrm>
            <a:off x="5018193" y="4119457"/>
            <a:ext cx="2785533" cy="657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135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r>
              <a:rPr sz="2135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istributed </a:t>
            </a:r>
            <a:r>
              <a:rPr lang="en-US" sz="2135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sz="2135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torage and search network</a:t>
            </a:r>
            <a:endParaRPr sz="2135" b="1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1" name="TextBox 21"/>
          <p:cNvSpPr txBox="1"/>
          <p:nvPr/>
        </p:nvSpPr>
        <p:spPr>
          <a:xfrm>
            <a:off x="0" y="5504180"/>
            <a:ext cx="12192847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完成完整的数据生命流程</a:t>
            </a:r>
            <a:endParaRPr lang="zh-CN" altLang="en-US" sz="4800" b="1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9133840" y="2246207"/>
            <a:ext cx="2364740" cy="2364740"/>
          </a:xfrm>
          <a:prstGeom prst="ellipse">
            <a:avLst/>
          </a:prstGeom>
          <a:gradFill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"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56" name="组合 55"/>
          <p:cNvGrpSpPr/>
          <p:nvPr/>
        </p:nvGrpSpPr>
        <p:grpSpPr>
          <a:xfrm>
            <a:off x="9410700" y="2464647"/>
            <a:ext cx="1810173" cy="1927860"/>
            <a:chOff x="9689" y="1459"/>
            <a:chExt cx="3147" cy="3352"/>
          </a:xfrm>
        </p:grpSpPr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10934" y="1459"/>
              <a:ext cx="645" cy="647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1 h 63"/>
                <a:gd name="T14" fmla="*/ 54 w 63"/>
                <a:gd name="T15" fmla="*/ 62 h 63"/>
                <a:gd name="T16" fmla="*/ 57 w 63"/>
                <a:gd name="T17" fmla="*/ 62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3"/>
                    <a:pt x="56" y="28"/>
                  </a:cubicBezTo>
                  <a:cubicBezTo>
                    <a:pt x="56" y="12"/>
                    <a:pt x="43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1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5" y="63"/>
                    <a:pt x="56" y="63"/>
                    <a:pt x="57" y="6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2305" y="3503"/>
              <a:ext cx="531" cy="402"/>
              <a:chOff x="7621588" y="2921000"/>
              <a:chExt cx="468313" cy="354013"/>
            </a:xfrm>
            <a:solidFill>
              <a:schemeClr val="bg1"/>
            </a:solidFill>
          </p:grpSpPr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7621588" y="2921000"/>
                <a:ext cx="468313" cy="354013"/>
              </a:xfrm>
              <a:custGeom>
                <a:avLst/>
                <a:gdLst>
                  <a:gd name="T0" fmla="*/ 240 w 295"/>
                  <a:gd name="T1" fmla="*/ 0 h 223"/>
                  <a:gd name="T2" fmla="*/ 55 w 295"/>
                  <a:gd name="T3" fmla="*/ 0 h 223"/>
                  <a:gd name="T4" fmla="*/ 0 w 295"/>
                  <a:gd name="T5" fmla="*/ 130 h 223"/>
                  <a:gd name="T6" fmla="*/ 0 w 295"/>
                  <a:gd name="T7" fmla="*/ 223 h 223"/>
                  <a:gd name="T8" fmla="*/ 295 w 295"/>
                  <a:gd name="T9" fmla="*/ 223 h 223"/>
                  <a:gd name="T10" fmla="*/ 295 w 295"/>
                  <a:gd name="T11" fmla="*/ 130 h 223"/>
                  <a:gd name="T12" fmla="*/ 240 w 295"/>
                  <a:gd name="T13" fmla="*/ 0 h 223"/>
                  <a:gd name="T14" fmla="*/ 277 w 295"/>
                  <a:gd name="T15" fmla="*/ 204 h 223"/>
                  <a:gd name="T16" fmla="*/ 18 w 295"/>
                  <a:gd name="T17" fmla="*/ 204 h 223"/>
                  <a:gd name="T18" fmla="*/ 18 w 295"/>
                  <a:gd name="T19" fmla="*/ 148 h 223"/>
                  <a:gd name="T20" fmla="*/ 277 w 295"/>
                  <a:gd name="T21" fmla="*/ 148 h 223"/>
                  <a:gd name="T22" fmla="*/ 277 w 295"/>
                  <a:gd name="T23" fmla="*/ 204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5" h="223">
                    <a:moveTo>
                      <a:pt x="240" y="0"/>
                    </a:moveTo>
                    <a:lnTo>
                      <a:pt x="55" y="0"/>
                    </a:lnTo>
                    <a:lnTo>
                      <a:pt x="0" y="130"/>
                    </a:lnTo>
                    <a:lnTo>
                      <a:pt x="0" y="223"/>
                    </a:lnTo>
                    <a:lnTo>
                      <a:pt x="295" y="223"/>
                    </a:lnTo>
                    <a:lnTo>
                      <a:pt x="295" y="130"/>
                    </a:lnTo>
                    <a:lnTo>
                      <a:pt x="240" y="0"/>
                    </a:lnTo>
                    <a:close/>
                    <a:moveTo>
                      <a:pt x="277" y="204"/>
                    </a:moveTo>
                    <a:lnTo>
                      <a:pt x="18" y="204"/>
                    </a:lnTo>
                    <a:lnTo>
                      <a:pt x="18" y="148"/>
                    </a:lnTo>
                    <a:lnTo>
                      <a:pt x="277" y="148"/>
                    </a:lnTo>
                    <a:lnTo>
                      <a:pt x="277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8002588" y="3186113"/>
                <a:ext cx="285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Freeform 30"/>
            <p:cNvSpPr/>
            <p:nvPr/>
          </p:nvSpPr>
          <p:spPr bwMode="auto">
            <a:xfrm>
              <a:off x="12315" y="2440"/>
              <a:ext cx="521" cy="566"/>
            </a:xfrm>
            <a:custGeom>
              <a:avLst/>
              <a:gdLst>
                <a:gd name="T0" fmla="*/ 118 w 118"/>
                <a:gd name="T1" fmla="*/ 21 h 128"/>
                <a:gd name="T2" fmla="*/ 59 w 118"/>
                <a:gd name="T3" fmla="*/ 0 h 128"/>
                <a:gd name="T4" fmla="*/ 59 w 118"/>
                <a:gd name="T5" fmla="*/ 0 h 128"/>
                <a:gd name="T6" fmla="*/ 59 w 118"/>
                <a:gd name="T7" fmla="*/ 0 h 128"/>
                <a:gd name="T8" fmla="*/ 59 w 118"/>
                <a:gd name="T9" fmla="*/ 0 h 128"/>
                <a:gd name="T10" fmla="*/ 59 w 118"/>
                <a:gd name="T11" fmla="*/ 0 h 128"/>
                <a:gd name="T12" fmla="*/ 0 w 118"/>
                <a:gd name="T13" fmla="*/ 21 h 128"/>
                <a:gd name="T14" fmla="*/ 59 w 118"/>
                <a:gd name="T15" fmla="*/ 128 h 128"/>
                <a:gd name="T16" fmla="*/ 59 w 118"/>
                <a:gd name="T17" fmla="*/ 128 h 128"/>
                <a:gd name="T18" fmla="*/ 59 w 118"/>
                <a:gd name="T19" fmla="*/ 128 h 128"/>
                <a:gd name="T20" fmla="*/ 59 w 118"/>
                <a:gd name="T21" fmla="*/ 128 h 128"/>
                <a:gd name="T22" fmla="*/ 59 w 118"/>
                <a:gd name="T23" fmla="*/ 128 h 128"/>
                <a:gd name="T24" fmla="*/ 118 w 118"/>
                <a:gd name="T2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28">
                  <a:moveTo>
                    <a:pt x="118" y="21"/>
                  </a:moveTo>
                  <a:cubicBezTo>
                    <a:pt x="100" y="21"/>
                    <a:pt x="75" y="16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16"/>
                    <a:pt x="18" y="21"/>
                    <a:pt x="0" y="21"/>
                  </a:cubicBezTo>
                  <a:cubicBezTo>
                    <a:pt x="0" y="67"/>
                    <a:pt x="27" y="10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91" y="107"/>
                    <a:pt x="118" y="67"/>
                    <a:pt x="1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9689" y="2486"/>
              <a:ext cx="560" cy="474"/>
              <a:chOff x="12072" y="7619"/>
              <a:chExt cx="568" cy="480"/>
            </a:xfrm>
            <a:solidFill>
              <a:schemeClr val="bg1"/>
            </a:solidFill>
          </p:grpSpPr>
          <p:sp>
            <p:nvSpPr>
              <p:cNvPr id="22" name="Oval 25"/>
              <p:cNvSpPr>
                <a:spLocks noChangeArrowheads="1"/>
              </p:cNvSpPr>
              <p:nvPr/>
            </p:nvSpPr>
            <p:spPr bwMode="auto">
              <a:xfrm>
                <a:off x="12072" y="7619"/>
                <a:ext cx="569" cy="17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6"/>
              <p:cNvSpPr/>
              <p:nvPr/>
            </p:nvSpPr>
            <p:spPr bwMode="auto">
              <a:xfrm>
                <a:off x="12072" y="7771"/>
                <a:ext cx="569" cy="177"/>
              </a:xfrm>
              <a:custGeom>
                <a:avLst/>
                <a:gdLst>
                  <a:gd name="T0" fmla="*/ 64 w 128"/>
                  <a:gd name="T1" fmla="*/ 20 h 40"/>
                  <a:gd name="T2" fmla="*/ 0 w 128"/>
                  <a:gd name="T3" fmla="*/ 0 h 40"/>
                  <a:gd name="T4" fmla="*/ 0 w 128"/>
                  <a:gd name="T5" fmla="*/ 20 h 40"/>
                  <a:gd name="T6" fmla="*/ 64 w 128"/>
                  <a:gd name="T7" fmla="*/ 40 h 40"/>
                  <a:gd name="T8" fmla="*/ 128 w 128"/>
                  <a:gd name="T9" fmla="*/ 20 h 40"/>
                  <a:gd name="T10" fmla="*/ 128 w 128"/>
                  <a:gd name="T11" fmla="*/ 0 h 40"/>
                  <a:gd name="T12" fmla="*/ 64 w 128"/>
                  <a:gd name="T13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40">
                    <a:moveTo>
                      <a:pt x="64" y="20"/>
                    </a:moveTo>
                    <a:cubicBezTo>
                      <a:pt x="29" y="20"/>
                      <a:pt x="0" y="11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9" y="40"/>
                      <a:pt x="64" y="40"/>
                    </a:cubicBezTo>
                    <a:cubicBezTo>
                      <a:pt x="99" y="40"/>
                      <a:pt x="128" y="31"/>
                      <a:pt x="128" y="2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1"/>
                      <a:pt x="99" y="20"/>
                      <a:pt x="6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12072" y="7927"/>
                <a:ext cx="569" cy="173"/>
              </a:xfrm>
              <a:custGeom>
                <a:avLst/>
                <a:gdLst>
                  <a:gd name="T0" fmla="*/ 64 w 128"/>
                  <a:gd name="T1" fmla="*/ 19 h 39"/>
                  <a:gd name="T2" fmla="*/ 0 w 128"/>
                  <a:gd name="T3" fmla="*/ 0 h 39"/>
                  <a:gd name="T4" fmla="*/ 0 w 128"/>
                  <a:gd name="T5" fmla="*/ 19 h 39"/>
                  <a:gd name="T6" fmla="*/ 64 w 128"/>
                  <a:gd name="T7" fmla="*/ 39 h 39"/>
                  <a:gd name="T8" fmla="*/ 128 w 128"/>
                  <a:gd name="T9" fmla="*/ 19 h 39"/>
                  <a:gd name="T10" fmla="*/ 128 w 128"/>
                  <a:gd name="T11" fmla="*/ 0 h 39"/>
                  <a:gd name="T12" fmla="*/ 64 w 128"/>
                  <a:gd name="T13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39">
                    <a:moveTo>
                      <a:pt x="64" y="19"/>
                    </a:moveTo>
                    <a:cubicBezTo>
                      <a:pt x="29" y="19"/>
                      <a:pt x="0" y="1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0"/>
                      <a:pt x="29" y="39"/>
                      <a:pt x="64" y="39"/>
                    </a:cubicBezTo>
                    <a:cubicBezTo>
                      <a:pt x="99" y="39"/>
                      <a:pt x="128" y="30"/>
                      <a:pt x="128" y="19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0"/>
                      <a:pt x="99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0550" y="2288"/>
              <a:ext cx="1414" cy="1833"/>
              <a:chOff x="6333" y="4082"/>
              <a:chExt cx="2729" cy="3534"/>
            </a:xfrm>
            <a:solidFill>
              <a:schemeClr val="bg1"/>
            </a:solidFill>
          </p:grpSpPr>
          <p:grpSp>
            <p:nvGrpSpPr>
              <p:cNvPr id="21" name="组合 20"/>
              <p:cNvGrpSpPr/>
              <p:nvPr/>
            </p:nvGrpSpPr>
            <p:grpSpPr>
              <a:xfrm>
                <a:off x="6333" y="4082"/>
                <a:ext cx="2729" cy="3534"/>
                <a:chOff x="6333" y="4082"/>
                <a:chExt cx="2729" cy="3534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6333" y="4974"/>
                  <a:ext cx="2729" cy="1732"/>
                  <a:chOff x="6333" y="4974"/>
                  <a:chExt cx="2729" cy="1732"/>
                </a:xfrm>
                <a:grpFill/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6333" y="4974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29" name="椭圆 28"/>
                  <p:cNvSpPr/>
                  <p:nvPr/>
                </p:nvSpPr>
                <p:spPr>
                  <a:xfrm>
                    <a:off x="8560" y="4974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6333" y="6204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8560" y="6204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7447" y="4082"/>
                  <a:ext cx="502" cy="3534"/>
                  <a:chOff x="7473" y="3996"/>
                  <a:chExt cx="502" cy="3534"/>
                </a:xfrm>
                <a:grpFill/>
              </p:grpSpPr>
              <p:sp>
                <p:nvSpPr>
                  <p:cNvPr id="33" name="椭圆 32"/>
                  <p:cNvSpPr/>
                  <p:nvPr/>
                </p:nvSpPr>
                <p:spPr>
                  <a:xfrm>
                    <a:off x="7473" y="3996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34" name="椭圆 33"/>
                  <p:cNvSpPr/>
                  <p:nvPr/>
                </p:nvSpPr>
                <p:spPr>
                  <a:xfrm>
                    <a:off x="7473" y="7028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35" name="椭圆 34"/>
                  <p:cNvSpPr/>
                  <p:nvPr/>
                </p:nvSpPr>
                <p:spPr>
                  <a:xfrm>
                    <a:off x="7473" y="5503"/>
                    <a:ext cx="502" cy="5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</p:grpSp>
          <p:grpSp>
            <p:nvGrpSpPr>
              <p:cNvPr id="38" name="组合 37"/>
              <p:cNvGrpSpPr/>
              <p:nvPr/>
            </p:nvGrpSpPr>
            <p:grpSpPr>
              <a:xfrm>
                <a:off x="6536" y="4318"/>
                <a:ext cx="2310" cy="3072"/>
                <a:chOff x="6536" y="4318"/>
                <a:chExt cx="2310" cy="3072"/>
              </a:xfrm>
              <a:grpFill/>
            </p:grpSpPr>
            <p:cxnSp>
              <p:nvCxnSpPr>
                <p:cNvPr id="36" name="直接连接符 35"/>
                <p:cNvCxnSpPr/>
                <p:nvPr/>
              </p:nvCxnSpPr>
              <p:spPr>
                <a:xfrm flipH="1">
                  <a:off x="8800" y="5230"/>
                  <a:ext cx="10" cy="1276"/>
                </a:xfrm>
                <a:prstGeom prst="line">
                  <a:avLst/>
                </a:prstGeom>
                <a:grpFill/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组合 36"/>
                <p:cNvGrpSpPr/>
                <p:nvPr/>
              </p:nvGrpSpPr>
              <p:grpSpPr>
                <a:xfrm>
                  <a:off x="6536" y="4318"/>
                  <a:ext cx="2310" cy="3072"/>
                  <a:chOff x="6536" y="4318"/>
                  <a:chExt cx="2310" cy="3072"/>
                </a:xfrm>
                <a:grpFill/>
              </p:grpSpPr>
              <p:cxnSp>
                <p:nvCxnSpPr>
                  <p:cNvPr id="40" name="直接连接符 39"/>
                  <p:cNvCxnSpPr/>
                  <p:nvPr/>
                </p:nvCxnSpPr>
                <p:spPr>
                  <a:xfrm flipH="1">
                    <a:off x="7898" y="5260"/>
                    <a:ext cx="930" cy="529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6536" y="4318"/>
                    <a:ext cx="2310" cy="3072"/>
                    <a:chOff x="6536" y="4318"/>
                    <a:chExt cx="2310" cy="3072"/>
                  </a:xfrm>
                  <a:grpFill/>
                </p:grpSpPr>
                <p:cxnSp>
                  <p:nvCxnSpPr>
                    <p:cNvPr id="42" name="直接连接符 41"/>
                    <p:cNvCxnSpPr>
                      <a:stCxn id="33" idx="4"/>
                    </p:cNvCxnSpPr>
                    <p:nvPr/>
                  </p:nvCxnSpPr>
                  <p:spPr>
                    <a:xfrm flipH="1">
                      <a:off x="7688" y="4580"/>
                      <a:ext cx="10" cy="1276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 flipV="1">
                      <a:off x="7898" y="5935"/>
                      <a:ext cx="912" cy="519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 flipV="1">
                      <a:off x="7694" y="5836"/>
                      <a:ext cx="0" cy="151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 flipH="1">
                      <a:off x="6579" y="5260"/>
                      <a:ext cx="10" cy="1276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 flipH="1">
                      <a:off x="6536" y="5836"/>
                      <a:ext cx="1140" cy="618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连接符 48"/>
                    <p:cNvCxnSpPr/>
                    <p:nvPr/>
                  </p:nvCxnSpPr>
                  <p:spPr>
                    <a:xfrm>
                      <a:off x="6602" y="5230"/>
                      <a:ext cx="1092" cy="636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 flipH="1">
                      <a:off x="6590" y="4336"/>
                      <a:ext cx="1068" cy="912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 flipH="1" flipV="1">
                      <a:off x="6542" y="6455"/>
                      <a:ext cx="1153" cy="934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 flipV="1">
                      <a:off x="7700" y="6436"/>
                      <a:ext cx="1146" cy="954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7706" y="4318"/>
                      <a:ext cx="1092" cy="900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54" name="组合 53"/>
            <p:cNvGrpSpPr/>
            <p:nvPr/>
          </p:nvGrpSpPr>
          <p:grpSpPr>
            <a:xfrm>
              <a:off x="9793" y="3363"/>
              <a:ext cx="457" cy="595"/>
              <a:chOff x="1584325" y="5105400"/>
              <a:chExt cx="368300" cy="479426"/>
            </a:xfrm>
            <a:solidFill>
              <a:schemeClr val="bg1"/>
            </a:solidFill>
          </p:grpSpPr>
          <p:sp>
            <p:nvSpPr>
              <p:cNvPr id="55" name="Freeform 44"/>
              <p:cNvSpPr/>
              <p:nvPr/>
            </p:nvSpPr>
            <p:spPr bwMode="auto">
              <a:xfrm>
                <a:off x="1641475" y="5105400"/>
                <a:ext cx="255588" cy="184150"/>
              </a:xfrm>
              <a:custGeom>
                <a:avLst/>
                <a:gdLst>
                  <a:gd name="T0" fmla="*/ 14 w 68"/>
                  <a:gd name="T1" fmla="*/ 49 h 49"/>
                  <a:gd name="T2" fmla="*/ 14 w 68"/>
                  <a:gd name="T3" fmla="*/ 34 h 49"/>
                  <a:gd name="T4" fmla="*/ 20 w 68"/>
                  <a:gd name="T5" fmla="*/ 20 h 49"/>
                  <a:gd name="T6" fmla="*/ 34 w 68"/>
                  <a:gd name="T7" fmla="*/ 15 h 49"/>
                  <a:gd name="T8" fmla="*/ 48 w 68"/>
                  <a:gd name="T9" fmla="*/ 20 h 49"/>
                  <a:gd name="T10" fmla="*/ 54 w 68"/>
                  <a:gd name="T11" fmla="*/ 34 h 49"/>
                  <a:gd name="T12" fmla="*/ 54 w 68"/>
                  <a:gd name="T13" fmla="*/ 49 h 49"/>
                  <a:gd name="T14" fmla="*/ 68 w 68"/>
                  <a:gd name="T15" fmla="*/ 49 h 49"/>
                  <a:gd name="T16" fmla="*/ 68 w 68"/>
                  <a:gd name="T17" fmla="*/ 34 h 49"/>
                  <a:gd name="T18" fmla="*/ 34 w 68"/>
                  <a:gd name="T19" fmla="*/ 0 h 49"/>
                  <a:gd name="T20" fmla="*/ 0 w 68"/>
                  <a:gd name="T21" fmla="*/ 34 h 49"/>
                  <a:gd name="T22" fmla="*/ 0 w 68"/>
                  <a:gd name="T23" fmla="*/ 49 h 49"/>
                  <a:gd name="T24" fmla="*/ 14 w 68"/>
                  <a:gd name="T2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49">
                    <a:moveTo>
                      <a:pt x="14" y="49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9"/>
                      <a:pt x="16" y="24"/>
                      <a:pt x="20" y="20"/>
                    </a:cubicBezTo>
                    <a:cubicBezTo>
                      <a:pt x="24" y="17"/>
                      <a:pt x="29" y="15"/>
                      <a:pt x="34" y="15"/>
                    </a:cubicBezTo>
                    <a:cubicBezTo>
                      <a:pt x="39" y="15"/>
                      <a:pt x="44" y="17"/>
                      <a:pt x="48" y="20"/>
                    </a:cubicBezTo>
                    <a:cubicBezTo>
                      <a:pt x="52" y="24"/>
                      <a:pt x="54" y="29"/>
                      <a:pt x="54" y="34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14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45"/>
              <p:cNvSpPr>
                <a:spLocks noEditPoints="1"/>
              </p:cNvSpPr>
              <p:nvPr/>
            </p:nvSpPr>
            <p:spPr bwMode="auto">
              <a:xfrm>
                <a:off x="1584325" y="5326063"/>
                <a:ext cx="368300" cy="258763"/>
              </a:xfrm>
              <a:custGeom>
                <a:avLst/>
                <a:gdLst>
                  <a:gd name="T0" fmla="*/ 0 w 98"/>
                  <a:gd name="T1" fmla="*/ 0 h 69"/>
                  <a:gd name="T2" fmla="*/ 0 w 98"/>
                  <a:gd name="T3" fmla="*/ 69 h 69"/>
                  <a:gd name="T4" fmla="*/ 98 w 98"/>
                  <a:gd name="T5" fmla="*/ 69 h 69"/>
                  <a:gd name="T6" fmla="*/ 98 w 98"/>
                  <a:gd name="T7" fmla="*/ 0 h 69"/>
                  <a:gd name="T8" fmla="*/ 0 w 98"/>
                  <a:gd name="T9" fmla="*/ 0 h 69"/>
                  <a:gd name="T10" fmla="*/ 54 w 98"/>
                  <a:gd name="T11" fmla="*/ 39 h 69"/>
                  <a:gd name="T12" fmla="*/ 54 w 98"/>
                  <a:gd name="T13" fmla="*/ 52 h 69"/>
                  <a:gd name="T14" fmla="*/ 44 w 98"/>
                  <a:gd name="T15" fmla="*/ 52 h 69"/>
                  <a:gd name="T16" fmla="*/ 44 w 98"/>
                  <a:gd name="T17" fmla="*/ 39 h 69"/>
                  <a:gd name="T18" fmla="*/ 38 w 98"/>
                  <a:gd name="T19" fmla="*/ 29 h 69"/>
                  <a:gd name="T20" fmla="*/ 49 w 98"/>
                  <a:gd name="T21" fmla="*/ 19 h 69"/>
                  <a:gd name="T22" fmla="*/ 59 w 98"/>
                  <a:gd name="T23" fmla="*/ 29 h 69"/>
                  <a:gd name="T24" fmla="*/ 54 w 98"/>
                  <a:gd name="T25" fmla="*/ 3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69">
                    <a:moveTo>
                      <a:pt x="0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0"/>
                      <a:pt x="98" y="0"/>
                      <a:pt x="98" y="0"/>
                    </a:cubicBezTo>
                    <a:lnTo>
                      <a:pt x="0" y="0"/>
                    </a:lnTo>
                    <a:close/>
                    <a:moveTo>
                      <a:pt x="54" y="39"/>
                    </a:moveTo>
                    <a:cubicBezTo>
                      <a:pt x="54" y="52"/>
                      <a:pt x="54" y="52"/>
                      <a:pt x="5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1" y="37"/>
                      <a:pt x="38" y="33"/>
                      <a:pt x="38" y="29"/>
                    </a:cubicBezTo>
                    <a:cubicBezTo>
                      <a:pt x="38" y="24"/>
                      <a:pt x="43" y="19"/>
                      <a:pt x="49" y="19"/>
                    </a:cubicBezTo>
                    <a:cubicBezTo>
                      <a:pt x="55" y="19"/>
                      <a:pt x="59" y="24"/>
                      <a:pt x="59" y="29"/>
                    </a:cubicBezTo>
                    <a:cubicBezTo>
                      <a:pt x="59" y="33"/>
                      <a:pt x="57" y="37"/>
                      <a:pt x="5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198" name="Freeform 111"/>
            <p:cNvSpPr>
              <a:spLocks noEditPoints="1"/>
            </p:cNvSpPr>
            <p:nvPr/>
          </p:nvSpPr>
          <p:spPr bwMode="auto">
            <a:xfrm>
              <a:off x="10928" y="4358"/>
              <a:ext cx="656" cy="453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" name="图片 62" descr="2200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2099310"/>
            <a:ext cx="2914015" cy="291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60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60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60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9" grpId="0"/>
      <p:bldP spid="58" grpId="1"/>
      <p:bldP spid="61" grpId="0"/>
      <p:bldP spid="59" grpId="0" bldLvl="0" animBg="1"/>
      <p:bldP spid="59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38100"/>
            <a:ext cx="12319000" cy="69265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68450" y="1060450"/>
            <a:ext cx="98418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4400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弥合数字鸿沟 构建价值通道</a:t>
            </a:r>
            <a:endParaRPr kumimoji="0" lang="zh-CN" altLang="en-US" sz="44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en-US" alt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8921115" y="3228340"/>
            <a:ext cx="19621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大规模商业应用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 descr="600px-Ipfs-logo-1024-ice-text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5" y="3938905"/>
            <a:ext cx="976630" cy="976630"/>
          </a:xfrm>
          <a:prstGeom prst="rect">
            <a:avLst/>
          </a:prstGeom>
        </p:spPr>
      </p:pic>
      <p:pic>
        <p:nvPicPr>
          <p:cNvPr id="14" name="图片 13" descr="2200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3984625"/>
            <a:ext cx="1927860" cy="19278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9442558" y="4008755"/>
            <a:ext cx="919372" cy="918845"/>
            <a:chOff x="11286" y="4109"/>
            <a:chExt cx="1745" cy="1744"/>
          </a:xfrm>
        </p:grpSpPr>
        <p:sp>
          <p:nvSpPr>
            <p:cNvPr id="2" name="圆角矩形 1"/>
            <p:cNvSpPr/>
            <p:nvPr/>
          </p:nvSpPr>
          <p:spPr>
            <a:xfrm>
              <a:off x="11287" y="4109"/>
              <a:ext cx="1744" cy="1744"/>
            </a:xfrm>
            <a:prstGeom prst="roundRect">
              <a:avLst/>
            </a:prstGeom>
            <a:solidFill>
              <a:srgbClr val="FF3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1286" y="4691"/>
              <a:ext cx="1745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Web3.0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21"/>
          <p:cNvSpPr txBox="1"/>
          <p:nvPr/>
        </p:nvSpPr>
        <p:spPr>
          <a:xfrm>
            <a:off x="1801495" y="3187065"/>
            <a:ext cx="14420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分布式技术</a:t>
            </a:r>
            <a:endParaRPr kumimoji="0" 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6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6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6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3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3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共识流程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IPSE-CONSENS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3120" y="2095500"/>
            <a:ext cx="5222240" cy="3481705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1680845" y="3483610"/>
            <a:ext cx="2468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共识流程图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图片 215" descr="图片包含 动物, 无脊椎动物, 室内&#10;&#10;描述已自动生成"/>
          <p:cNvPicPr>
            <a:picLocks noChangeAspect="1"/>
          </p:cNvPicPr>
          <p:nvPr/>
        </p:nvPicPr>
        <p:blipFill>
          <a:blip r:embed="rId1" cstate="screen">
            <a:alphaModFix amt="50000"/>
          </a:blip>
          <a:stretch>
            <a:fillRect/>
          </a:stretch>
        </p:blipFill>
        <p:spPr>
          <a:xfrm>
            <a:off x="4725670" y="5838190"/>
            <a:ext cx="7670800" cy="934085"/>
          </a:xfrm>
          <a:prstGeom prst="rect">
            <a:avLst/>
          </a:prstGeom>
        </p:spPr>
      </p:pic>
      <p:pic>
        <p:nvPicPr>
          <p:cNvPr id="217" name="图片 216" descr="图片包含 动物, 无脊椎动物, 室内&#10;&#10;描述已自动生成"/>
          <p:cNvPicPr>
            <a:picLocks noChangeAspect="1"/>
          </p:cNvPicPr>
          <p:nvPr/>
        </p:nvPicPr>
        <p:blipFill>
          <a:blip r:embed="rId2" cstate="screen">
            <a:alphaModFix amt="20000"/>
          </a:blip>
          <a:stretch>
            <a:fillRect/>
          </a:stretch>
        </p:blipFill>
        <p:spPr>
          <a:xfrm flipH="1">
            <a:off x="-52070" y="6127750"/>
            <a:ext cx="10078085" cy="783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什么是</a:t>
            </a:r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区块链操作系统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？为何急需它？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1831975" y="2628900"/>
            <a:ext cx="3317875" cy="3256280"/>
            <a:chOff x="3990983" y="1563392"/>
            <a:chExt cx="4185447" cy="4108467"/>
          </a:xfrm>
        </p:grpSpPr>
        <p:grpSp>
          <p:nvGrpSpPr>
            <p:cNvPr id="4" name="Group 50"/>
            <p:cNvGrpSpPr/>
            <p:nvPr/>
          </p:nvGrpSpPr>
          <p:grpSpPr>
            <a:xfrm>
              <a:off x="4101458" y="1653440"/>
              <a:ext cx="4002716" cy="3942145"/>
              <a:chOff x="8809631" y="1360739"/>
              <a:chExt cx="4002716" cy="3942145"/>
            </a:xfrm>
          </p:grpSpPr>
          <p:sp>
            <p:nvSpPr>
              <p:cNvPr id="94" name="Freeform: Shape 144"/>
              <p:cNvSpPr/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5" name="Freeform: Shape 145"/>
              <p:cNvSpPr/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6" name="Straight Connector 146"/>
              <p:cNvSpPr/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Freeform: Shape 147"/>
              <p:cNvSpPr/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8" name="Freeform: Shape 148"/>
              <p:cNvSpPr/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9" name="Freeform: Shape 149"/>
              <p:cNvSpPr/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0" name="Freeform: Shape 150"/>
              <p:cNvSpPr/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1" name="Freeform: Shape 151"/>
              <p:cNvSpPr/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2" name="Freeform: Shape 152"/>
              <p:cNvSpPr/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3" name="Freeform: Shape 153"/>
              <p:cNvSpPr/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4" name="Freeform: Shape 154"/>
              <p:cNvSpPr/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5" name="Freeform: Shape 155"/>
              <p:cNvSpPr/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6" name="Straight Connector 156"/>
              <p:cNvSpPr/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Straight Connector 157"/>
              <p:cNvSpPr/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Freeform: Shape 158"/>
              <p:cNvSpPr/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9" name="Straight Connector 159"/>
              <p:cNvSpPr/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Straight Connector 160"/>
              <p:cNvSpPr/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Straight Connector 161"/>
              <p:cNvSpPr/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Straight Connector 162"/>
              <p:cNvSpPr/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Straight Connector 163"/>
              <p:cNvSpPr/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Oval 51"/>
            <p:cNvSpPr/>
            <p:nvPr/>
          </p:nvSpPr>
          <p:spPr bwMode="auto">
            <a:xfrm>
              <a:off x="6533178" y="2091795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Oval 52"/>
            <p:cNvSpPr/>
            <p:nvPr/>
          </p:nvSpPr>
          <p:spPr bwMode="auto">
            <a:xfrm>
              <a:off x="7443421" y="308448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Oval 65"/>
            <p:cNvSpPr/>
            <p:nvPr/>
          </p:nvSpPr>
          <p:spPr bwMode="auto">
            <a:xfrm>
              <a:off x="6960538" y="326451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Oval 66"/>
            <p:cNvSpPr/>
            <p:nvPr/>
          </p:nvSpPr>
          <p:spPr bwMode="auto">
            <a:xfrm>
              <a:off x="6413719" y="2929690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Oval 67"/>
            <p:cNvSpPr/>
            <p:nvPr/>
          </p:nvSpPr>
          <p:spPr bwMode="auto">
            <a:xfrm>
              <a:off x="5696965" y="376590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Oval 68"/>
            <p:cNvSpPr/>
            <p:nvPr/>
          </p:nvSpPr>
          <p:spPr bwMode="auto">
            <a:xfrm>
              <a:off x="5027322" y="300876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Oval 69"/>
            <p:cNvSpPr/>
            <p:nvPr/>
          </p:nvSpPr>
          <p:spPr bwMode="auto">
            <a:xfrm>
              <a:off x="4440123" y="3669999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Oval 70"/>
            <p:cNvSpPr/>
            <p:nvPr/>
          </p:nvSpPr>
          <p:spPr bwMode="auto">
            <a:xfrm>
              <a:off x="4672310" y="4112502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Oval 71"/>
            <p:cNvSpPr/>
            <p:nvPr/>
          </p:nvSpPr>
          <p:spPr bwMode="auto">
            <a:xfrm>
              <a:off x="5357096" y="473166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Oval 72"/>
            <p:cNvSpPr/>
            <p:nvPr/>
          </p:nvSpPr>
          <p:spPr bwMode="auto">
            <a:xfrm>
              <a:off x="6481020" y="4268976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Oval 73"/>
            <p:cNvSpPr/>
            <p:nvPr/>
          </p:nvSpPr>
          <p:spPr bwMode="auto">
            <a:xfrm>
              <a:off x="7027839" y="407380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Oval 74"/>
            <p:cNvSpPr/>
            <p:nvPr/>
          </p:nvSpPr>
          <p:spPr bwMode="auto">
            <a:xfrm>
              <a:off x="7443421" y="426897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Group 75"/>
            <p:cNvGrpSpPr/>
            <p:nvPr/>
          </p:nvGrpSpPr>
          <p:grpSpPr>
            <a:xfrm>
              <a:off x="4707152" y="2248023"/>
              <a:ext cx="2414023" cy="2901694"/>
              <a:chOff x="4707152" y="2248023"/>
              <a:chExt cx="2414023" cy="2901694"/>
            </a:xfrm>
          </p:grpSpPr>
          <p:sp>
            <p:nvSpPr>
              <p:cNvPr id="77" name="Oval 127"/>
              <p:cNvSpPr/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78" name="Group 128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79" name="Group 129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2" name="Oval 142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93" name="Oval 143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grpSp>
              <p:nvGrpSpPr>
                <p:cNvPr id="80" name="Group 130"/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90" name="Oval 140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91" name="Oval 141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grpSp>
              <p:nvGrpSpPr>
                <p:cNvPr id="81" name="Group 131"/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8" name="Oval 138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9" name="Oval 139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grpSp>
              <p:nvGrpSpPr>
                <p:cNvPr id="82" name="Group 132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6" name="Oval 136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7" name="Oval 137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grpSp>
              <p:nvGrpSpPr>
                <p:cNvPr id="83" name="Group 133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84" name="Oval 134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5" name="Oval 135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b="1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</p:grpSp>
        <p:grpSp>
          <p:nvGrpSpPr>
            <p:cNvPr id="59" name="Group 76"/>
            <p:cNvGrpSpPr/>
            <p:nvPr/>
          </p:nvGrpSpPr>
          <p:grpSpPr>
            <a:xfrm>
              <a:off x="5983836" y="3409773"/>
              <a:ext cx="1547693" cy="469425"/>
              <a:chOff x="5983836" y="3409773"/>
              <a:chExt cx="1547693" cy="469425"/>
            </a:xfrm>
          </p:grpSpPr>
          <p:grpSp>
            <p:nvGrpSpPr>
              <p:cNvPr id="68" name="Group 118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75" name="Oval 125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76" name="Oval 126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9" name="Group 119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73" name="Oval 123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74" name="Oval 124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70" name="Group 120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71" name="Oval 121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72" name="Oval 122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60" name="Group 77"/>
            <p:cNvGrpSpPr/>
            <p:nvPr/>
          </p:nvGrpSpPr>
          <p:grpSpPr>
            <a:xfrm>
              <a:off x="3990983" y="1563392"/>
              <a:ext cx="4185447" cy="4108467"/>
              <a:chOff x="3990983" y="1563392"/>
              <a:chExt cx="4185447" cy="4108467"/>
            </a:xfrm>
          </p:grpSpPr>
          <p:grpSp>
            <p:nvGrpSpPr>
              <p:cNvPr id="61" name="Group 78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66" name="Oval 11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67" name="Oval 11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2" name="Group 79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64" name="Oval 11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65" name="Oval 11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3" name="Group 80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114" name="Oval 11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15" name="Oval 11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16" name="Group 81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117" name="Oval 11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18" name="Oval 11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19" name="Oval 82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20" name="Group 83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121" name="Oval 10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22" name="Oval 10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23" name="Group 84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124" name="Oval 10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25" name="Oval 10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26" name="Group 85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129" name="Oval 10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30" name="Oval 10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31" name="Group 86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132" name="Oval 10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33" name="Oval 10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34" name="Group 87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135" name="Oval 100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36" name="Oval 101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37" name="Group 88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138" name="Oval 98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39" name="Oval 99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40" name="Group 89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141" name="Oval 96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2" name="Oval 97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43" name="Group 90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144" name="Oval 94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5" name="Oval 95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46" name="Group 91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147" name="Oval 92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48" name="Oval 93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b="1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grpSp>
        <p:nvGrpSpPr>
          <p:cNvPr id="199" name="组合 198"/>
          <p:cNvGrpSpPr/>
          <p:nvPr/>
        </p:nvGrpSpPr>
        <p:grpSpPr>
          <a:xfrm>
            <a:off x="5811520" y="3858895"/>
            <a:ext cx="635000" cy="635000"/>
            <a:chOff x="10351" y="7021"/>
            <a:chExt cx="1000" cy="1000"/>
          </a:xfrm>
        </p:grpSpPr>
        <p:sp>
          <p:nvSpPr>
            <p:cNvPr id="150" name="Oval 24"/>
            <p:cNvSpPr/>
            <p:nvPr/>
          </p:nvSpPr>
          <p:spPr>
            <a:xfrm>
              <a:off x="10351" y="7021"/>
              <a:ext cx="1000" cy="1000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Freeform: Shape 12"/>
            <p:cNvSpPr>
              <a:spLocks noChangeAspect="1"/>
            </p:cNvSpPr>
            <p:nvPr/>
          </p:nvSpPr>
          <p:spPr bwMode="auto">
            <a:xfrm>
              <a:off x="10641" y="7323"/>
              <a:ext cx="421" cy="396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1" name="文本框 180"/>
          <p:cNvSpPr txBox="1"/>
          <p:nvPr/>
        </p:nvSpPr>
        <p:spPr>
          <a:xfrm>
            <a:off x="6172835" y="2399030"/>
            <a:ext cx="135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功能模块化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5320665" y="2296795"/>
            <a:ext cx="635000" cy="635000"/>
            <a:chOff x="9177" y="4140"/>
            <a:chExt cx="1000" cy="1000"/>
          </a:xfrm>
        </p:grpSpPr>
        <p:sp>
          <p:nvSpPr>
            <p:cNvPr id="151" name="Oval 20"/>
            <p:cNvSpPr/>
            <p:nvPr/>
          </p:nvSpPr>
          <p:spPr>
            <a:xfrm>
              <a:off x="9177" y="4140"/>
              <a:ext cx="1000" cy="1000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9366" y="4325"/>
              <a:ext cx="622" cy="630"/>
              <a:chOff x="6342" y="3260"/>
              <a:chExt cx="859" cy="869"/>
            </a:xfrm>
            <a:solidFill>
              <a:schemeClr val="bg1"/>
            </a:solidFill>
          </p:grpSpPr>
          <p:sp>
            <p:nvSpPr>
              <p:cNvPr id="183" name="Freeform 172"/>
              <p:cNvSpPr/>
              <p:nvPr/>
            </p:nvSpPr>
            <p:spPr bwMode="auto">
              <a:xfrm>
                <a:off x="6939" y="3260"/>
                <a:ext cx="132" cy="128"/>
              </a:xfrm>
              <a:custGeom>
                <a:avLst/>
                <a:gdLst>
                  <a:gd name="T0" fmla="*/ 5 w 29"/>
                  <a:gd name="T1" fmla="*/ 28 h 28"/>
                  <a:gd name="T2" fmla="*/ 8 w 29"/>
                  <a:gd name="T3" fmla="*/ 27 h 28"/>
                  <a:gd name="T4" fmla="*/ 28 w 29"/>
                  <a:gd name="T5" fmla="*/ 7 h 28"/>
                  <a:gd name="T6" fmla="*/ 28 w 29"/>
                  <a:gd name="T7" fmla="*/ 1 h 28"/>
                  <a:gd name="T8" fmla="*/ 22 w 29"/>
                  <a:gd name="T9" fmla="*/ 1 h 28"/>
                  <a:gd name="T10" fmla="*/ 2 w 29"/>
                  <a:gd name="T11" fmla="*/ 21 h 28"/>
                  <a:gd name="T12" fmla="*/ 2 w 29"/>
                  <a:gd name="T13" fmla="*/ 27 h 28"/>
                  <a:gd name="T14" fmla="*/ 5 w 29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28"/>
                    </a:moveTo>
                    <a:cubicBezTo>
                      <a:pt x="6" y="28"/>
                      <a:pt x="7" y="28"/>
                      <a:pt x="8" y="2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5"/>
                      <a:pt x="29" y="3"/>
                      <a:pt x="28" y="1"/>
                    </a:cubicBezTo>
                    <a:cubicBezTo>
                      <a:pt x="26" y="0"/>
                      <a:pt x="24" y="0"/>
                      <a:pt x="22" y="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3"/>
                      <a:pt x="0" y="25"/>
                      <a:pt x="2" y="27"/>
                    </a:cubicBezTo>
                    <a:cubicBezTo>
                      <a:pt x="3" y="28"/>
                      <a:pt x="4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4" name="Freeform 173"/>
              <p:cNvSpPr/>
              <p:nvPr/>
            </p:nvSpPr>
            <p:spPr bwMode="auto">
              <a:xfrm>
                <a:off x="7077" y="3390"/>
                <a:ext cx="125" cy="128"/>
              </a:xfrm>
              <a:custGeom>
                <a:avLst/>
                <a:gdLst>
                  <a:gd name="T0" fmla="*/ 27 w 28"/>
                  <a:gd name="T1" fmla="*/ 1 h 28"/>
                  <a:gd name="T2" fmla="*/ 21 w 28"/>
                  <a:gd name="T3" fmla="*/ 1 h 28"/>
                  <a:gd name="T4" fmla="*/ 1 w 28"/>
                  <a:gd name="T5" fmla="*/ 21 h 28"/>
                  <a:gd name="T6" fmla="*/ 1 w 28"/>
                  <a:gd name="T7" fmla="*/ 27 h 28"/>
                  <a:gd name="T8" fmla="*/ 4 w 28"/>
                  <a:gd name="T9" fmla="*/ 28 h 28"/>
                  <a:gd name="T10" fmla="*/ 7 w 28"/>
                  <a:gd name="T11" fmla="*/ 27 h 28"/>
                  <a:gd name="T12" fmla="*/ 27 w 28"/>
                  <a:gd name="T13" fmla="*/ 7 h 28"/>
                  <a:gd name="T14" fmla="*/ 27 w 28"/>
                  <a:gd name="T1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27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3"/>
                      <a:pt x="0" y="26"/>
                      <a:pt x="1" y="27"/>
                    </a:cubicBezTo>
                    <a:cubicBezTo>
                      <a:pt x="2" y="28"/>
                      <a:pt x="3" y="28"/>
                      <a:pt x="4" y="28"/>
                    </a:cubicBezTo>
                    <a:cubicBezTo>
                      <a:pt x="5" y="28"/>
                      <a:pt x="6" y="28"/>
                      <a:pt x="7" y="2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5"/>
                      <a:pt x="28" y="3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5" name="Freeform 174"/>
              <p:cNvSpPr/>
              <p:nvPr/>
            </p:nvSpPr>
            <p:spPr bwMode="auto">
              <a:xfrm>
                <a:off x="6342" y="3315"/>
                <a:ext cx="815" cy="815"/>
              </a:xfrm>
              <a:custGeom>
                <a:avLst/>
                <a:gdLst>
                  <a:gd name="T0" fmla="*/ 165 w 180"/>
                  <a:gd name="T1" fmla="*/ 74 h 180"/>
                  <a:gd name="T2" fmla="*/ 165 w 180"/>
                  <a:gd name="T3" fmla="*/ 24 h 180"/>
                  <a:gd name="T4" fmla="*/ 154 w 180"/>
                  <a:gd name="T5" fmla="*/ 13 h 180"/>
                  <a:gd name="T6" fmla="*/ 140 w 180"/>
                  <a:gd name="T7" fmla="*/ 32 h 180"/>
                  <a:gd name="T8" fmla="*/ 141 w 180"/>
                  <a:gd name="T9" fmla="*/ 33 h 180"/>
                  <a:gd name="T10" fmla="*/ 143 w 180"/>
                  <a:gd name="T11" fmla="*/ 35 h 180"/>
                  <a:gd name="T12" fmla="*/ 146 w 180"/>
                  <a:gd name="T13" fmla="*/ 37 h 180"/>
                  <a:gd name="T14" fmla="*/ 147 w 180"/>
                  <a:gd name="T15" fmla="*/ 39 h 180"/>
                  <a:gd name="T16" fmla="*/ 132 w 180"/>
                  <a:gd name="T17" fmla="*/ 57 h 180"/>
                  <a:gd name="T18" fmla="*/ 125 w 180"/>
                  <a:gd name="T19" fmla="*/ 59 h 180"/>
                  <a:gd name="T20" fmla="*/ 118 w 180"/>
                  <a:gd name="T21" fmla="*/ 66 h 180"/>
                  <a:gd name="T22" fmla="*/ 90 w 180"/>
                  <a:gd name="T23" fmla="*/ 127 h 180"/>
                  <a:gd name="T24" fmla="*/ 90 w 180"/>
                  <a:gd name="T25" fmla="*/ 53 h 180"/>
                  <a:gd name="T26" fmla="*/ 118 w 180"/>
                  <a:gd name="T27" fmla="*/ 54 h 180"/>
                  <a:gd name="T28" fmla="*/ 121 w 180"/>
                  <a:gd name="T29" fmla="*/ 46 h 180"/>
                  <a:gd name="T30" fmla="*/ 106 w 180"/>
                  <a:gd name="T31" fmla="*/ 15 h 180"/>
                  <a:gd name="T32" fmla="*/ 96 w 180"/>
                  <a:gd name="T33" fmla="*/ 0 h 180"/>
                  <a:gd name="T34" fmla="*/ 74 w 180"/>
                  <a:gd name="T35" fmla="*/ 10 h 180"/>
                  <a:gd name="T36" fmla="*/ 48 w 180"/>
                  <a:gd name="T37" fmla="*/ 25 h 180"/>
                  <a:gd name="T38" fmla="*/ 31 w 180"/>
                  <a:gd name="T39" fmla="*/ 22 h 180"/>
                  <a:gd name="T40" fmla="*/ 19 w 180"/>
                  <a:gd name="T41" fmla="*/ 38 h 180"/>
                  <a:gd name="T42" fmla="*/ 25 w 180"/>
                  <a:gd name="T43" fmla="*/ 48 h 180"/>
                  <a:gd name="T44" fmla="*/ 10 w 180"/>
                  <a:gd name="T45" fmla="*/ 74 h 180"/>
                  <a:gd name="T46" fmla="*/ 0 w 180"/>
                  <a:gd name="T47" fmla="*/ 96 h 180"/>
                  <a:gd name="T48" fmla="*/ 15 w 180"/>
                  <a:gd name="T49" fmla="*/ 106 h 180"/>
                  <a:gd name="T50" fmla="*/ 22 w 180"/>
                  <a:gd name="T51" fmla="*/ 135 h 180"/>
                  <a:gd name="T52" fmla="*/ 22 w 180"/>
                  <a:gd name="T53" fmla="*/ 149 h 180"/>
                  <a:gd name="T54" fmla="*/ 38 w 180"/>
                  <a:gd name="T55" fmla="*/ 161 h 180"/>
                  <a:gd name="T56" fmla="*/ 48 w 180"/>
                  <a:gd name="T57" fmla="*/ 155 h 180"/>
                  <a:gd name="T58" fmla="*/ 74 w 180"/>
                  <a:gd name="T59" fmla="*/ 170 h 180"/>
                  <a:gd name="T60" fmla="*/ 96 w 180"/>
                  <a:gd name="T61" fmla="*/ 180 h 180"/>
                  <a:gd name="T62" fmla="*/ 106 w 180"/>
                  <a:gd name="T63" fmla="*/ 165 h 180"/>
                  <a:gd name="T64" fmla="*/ 135 w 180"/>
                  <a:gd name="T65" fmla="*/ 158 h 180"/>
                  <a:gd name="T66" fmla="*/ 158 w 180"/>
                  <a:gd name="T67" fmla="*/ 149 h 180"/>
                  <a:gd name="T68" fmla="*/ 158 w 180"/>
                  <a:gd name="T69" fmla="*/ 135 h 180"/>
                  <a:gd name="T70" fmla="*/ 165 w 180"/>
                  <a:gd name="T71" fmla="*/ 106 h 180"/>
                  <a:gd name="T72" fmla="*/ 180 w 180"/>
                  <a:gd name="T73" fmla="*/ 96 h 180"/>
                  <a:gd name="T74" fmla="*/ 170 w 180"/>
                  <a:gd name="T75" fmla="*/ 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0" h="180">
                    <a:moveTo>
                      <a:pt x="170" y="74"/>
                    </a:moveTo>
                    <a:cubicBezTo>
                      <a:pt x="165" y="74"/>
                      <a:pt x="165" y="74"/>
                      <a:pt x="165" y="74"/>
                    </a:cubicBezTo>
                    <a:cubicBezTo>
                      <a:pt x="163" y="61"/>
                      <a:pt x="157" y="50"/>
                      <a:pt x="149" y="40"/>
                    </a:cubicBezTo>
                    <a:cubicBezTo>
                      <a:pt x="165" y="24"/>
                      <a:pt x="165" y="24"/>
                      <a:pt x="165" y="24"/>
                    </a:cubicBezTo>
                    <a:cubicBezTo>
                      <a:pt x="168" y="21"/>
                      <a:pt x="168" y="16"/>
                      <a:pt x="165" y="13"/>
                    </a:cubicBezTo>
                    <a:cubicBezTo>
                      <a:pt x="162" y="10"/>
                      <a:pt x="157" y="10"/>
                      <a:pt x="154" y="13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8" y="30"/>
                      <a:pt x="139" y="31"/>
                      <a:pt x="140" y="32"/>
                    </a:cubicBezTo>
                    <a:cubicBezTo>
                      <a:pt x="140" y="32"/>
                      <a:pt x="141" y="33"/>
                      <a:pt x="141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4"/>
                      <a:pt x="142" y="34"/>
                      <a:pt x="142" y="34"/>
                    </a:cubicBezTo>
                    <a:cubicBezTo>
                      <a:pt x="142" y="34"/>
                      <a:pt x="143" y="35"/>
                      <a:pt x="143" y="35"/>
                    </a:cubicBezTo>
                    <a:cubicBezTo>
                      <a:pt x="144" y="35"/>
                      <a:pt x="144" y="36"/>
                      <a:pt x="144" y="36"/>
                    </a:cubicBezTo>
                    <a:cubicBezTo>
                      <a:pt x="145" y="36"/>
                      <a:pt x="145" y="37"/>
                      <a:pt x="146" y="37"/>
                    </a:cubicBezTo>
                    <a:cubicBezTo>
                      <a:pt x="146" y="37"/>
                      <a:pt x="146" y="37"/>
                      <a:pt x="146" y="38"/>
                    </a:cubicBezTo>
                    <a:cubicBezTo>
                      <a:pt x="146" y="38"/>
                      <a:pt x="147" y="38"/>
                      <a:pt x="147" y="39"/>
                    </a:cubicBezTo>
                    <a:cubicBezTo>
                      <a:pt x="148" y="39"/>
                      <a:pt x="148" y="40"/>
                      <a:pt x="149" y="41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1" y="58"/>
                      <a:pt x="129" y="59"/>
                      <a:pt x="127" y="59"/>
                    </a:cubicBezTo>
                    <a:cubicBezTo>
                      <a:pt x="126" y="59"/>
                      <a:pt x="125" y="59"/>
                      <a:pt x="125" y="59"/>
                    </a:cubicBezTo>
                    <a:cubicBezTo>
                      <a:pt x="124" y="59"/>
                      <a:pt x="124" y="59"/>
                      <a:pt x="124" y="60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23" y="72"/>
                      <a:pt x="127" y="81"/>
                      <a:pt x="127" y="90"/>
                    </a:cubicBezTo>
                    <a:cubicBezTo>
                      <a:pt x="127" y="110"/>
                      <a:pt x="110" y="127"/>
                      <a:pt x="90" y="127"/>
                    </a:cubicBezTo>
                    <a:cubicBezTo>
                      <a:pt x="70" y="127"/>
                      <a:pt x="53" y="110"/>
                      <a:pt x="53" y="90"/>
                    </a:cubicBezTo>
                    <a:cubicBezTo>
                      <a:pt x="53" y="70"/>
                      <a:pt x="70" y="53"/>
                      <a:pt x="90" y="53"/>
                    </a:cubicBezTo>
                    <a:cubicBezTo>
                      <a:pt x="98" y="53"/>
                      <a:pt x="106" y="56"/>
                      <a:pt x="112" y="61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9" y="54"/>
                      <a:pt x="119" y="54"/>
                      <a:pt x="119" y="53"/>
                    </a:cubicBezTo>
                    <a:cubicBezTo>
                      <a:pt x="118" y="51"/>
                      <a:pt x="119" y="48"/>
                      <a:pt x="121" y="46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28" y="22"/>
                      <a:pt x="118" y="17"/>
                      <a:pt x="106" y="15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5"/>
                      <a:pt x="102" y="0"/>
                      <a:pt x="96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8" y="0"/>
                      <a:pt x="74" y="5"/>
                      <a:pt x="74" y="10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7"/>
                      <a:pt x="56" y="20"/>
                      <a:pt x="48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1" y="18"/>
                      <a:pt x="35" y="18"/>
                      <a:pt x="31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0" y="33"/>
                      <a:pt x="19" y="35"/>
                      <a:pt x="19" y="38"/>
                    </a:cubicBezTo>
                    <a:cubicBezTo>
                      <a:pt x="19" y="40"/>
                      <a:pt x="20" y="43"/>
                      <a:pt x="22" y="45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6"/>
                      <a:pt x="17" y="65"/>
                      <a:pt x="15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78"/>
                      <a:pt x="0" y="8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2"/>
                      <a:pt x="4" y="106"/>
                      <a:pt x="10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7" y="115"/>
                      <a:pt x="20" y="124"/>
                      <a:pt x="25" y="132"/>
                    </a:cubicBezTo>
                    <a:cubicBezTo>
                      <a:pt x="22" y="135"/>
                      <a:pt x="22" y="135"/>
                      <a:pt x="22" y="135"/>
                    </a:cubicBezTo>
                    <a:cubicBezTo>
                      <a:pt x="20" y="137"/>
                      <a:pt x="19" y="140"/>
                      <a:pt x="19" y="142"/>
                    </a:cubicBezTo>
                    <a:cubicBezTo>
                      <a:pt x="19" y="145"/>
                      <a:pt x="20" y="147"/>
                      <a:pt x="22" y="149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60"/>
                      <a:pt x="35" y="161"/>
                      <a:pt x="38" y="161"/>
                    </a:cubicBezTo>
                    <a:cubicBezTo>
                      <a:pt x="40" y="161"/>
                      <a:pt x="43" y="160"/>
                      <a:pt x="45" y="158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56" y="160"/>
                      <a:pt x="65" y="163"/>
                      <a:pt x="74" y="165"/>
                    </a:cubicBezTo>
                    <a:cubicBezTo>
                      <a:pt x="74" y="170"/>
                      <a:pt x="74" y="170"/>
                      <a:pt x="74" y="170"/>
                    </a:cubicBezTo>
                    <a:cubicBezTo>
                      <a:pt x="74" y="176"/>
                      <a:pt x="78" y="180"/>
                      <a:pt x="84" y="180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2" y="180"/>
                      <a:pt x="106" y="176"/>
                      <a:pt x="106" y="17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15" y="163"/>
                      <a:pt x="124" y="160"/>
                      <a:pt x="132" y="155"/>
                    </a:cubicBezTo>
                    <a:cubicBezTo>
                      <a:pt x="135" y="158"/>
                      <a:pt x="135" y="158"/>
                      <a:pt x="135" y="158"/>
                    </a:cubicBezTo>
                    <a:cubicBezTo>
                      <a:pt x="139" y="162"/>
                      <a:pt x="145" y="162"/>
                      <a:pt x="149" y="158"/>
                    </a:cubicBezTo>
                    <a:cubicBezTo>
                      <a:pt x="158" y="149"/>
                      <a:pt x="158" y="149"/>
                      <a:pt x="158" y="149"/>
                    </a:cubicBezTo>
                    <a:cubicBezTo>
                      <a:pt x="160" y="147"/>
                      <a:pt x="161" y="145"/>
                      <a:pt x="161" y="142"/>
                    </a:cubicBezTo>
                    <a:cubicBezTo>
                      <a:pt x="161" y="140"/>
                      <a:pt x="160" y="137"/>
                      <a:pt x="158" y="135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60" y="124"/>
                      <a:pt x="163" y="115"/>
                      <a:pt x="165" y="106"/>
                    </a:cubicBezTo>
                    <a:cubicBezTo>
                      <a:pt x="170" y="106"/>
                      <a:pt x="170" y="106"/>
                      <a:pt x="170" y="106"/>
                    </a:cubicBezTo>
                    <a:cubicBezTo>
                      <a:pt x="175" y="106"/>
                      <a:pt x="180" y="102"/>
                      <a:pt x="180" y="96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80" y="78"/>
                      <a:pt x="175" y="74"/>
                      <a:pt x="17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6" name="Freeform 175"/>
              <p:cNvSpPr/>
              <p:nvPr/>
            </p:nvSpPr>
            <p:spPr bwMode="auto">
              <a:xfrm>
                <a:off x="6619" y="3590"/>
                <a:ext cx="262" cy="265"/>
              </a:xfrm>
              <a:custGeom>
                <a:avLst/>
                <a:gdLst>
                  <a:gd name="T0" fmla="*/ 45 w 58"/>
                  <a:gd name="T1" fmla="*/ 5 h 58"/>
                  <a:gd name="T2" fmla="*/ 29 w 58"/>
                  <a:gd name="T3" fmla="*/ 0 h 58"/>
                  <a:gd name="T4" fmla="*/ 0 w 58"/>
                  <a:gd name="T5" fmla="*/ 29 h 58"/>
                  <a:gd name="T6" fmla="*/ 29 w 58"/>
                  <a:gd name="T7" fmla="*/ 58 h 58"/>
                  <a:gd name="T8" fmla="*/ 58 w 58"/>
                  <a:gd name="T9" fmla="*/ 29 h 58"/>
                  <a:gd name="T10" fmla="*/ 51 w 58"/>
                  <a:gd name="T11" fmla="*/ 11 h 58"/>
                  <a:gd name="T12" fmla="*/ 30 w 58"/>
                  <a:gd name="T13" fmla="*/ 31 h 58"/>
                  <a:gd name="T14" fmla="*/ 27 w 58"/>
                  <a:gd name="T15" fmla="*/ 33 h 58"/>
                  <a:gd name="T16" fmla="*/ 25 w 58"/>
                  <a:gd name="T17" fmla="*/ 31 h 58"/>
                  <a:gd name="T18" fmla="*/ 25 w 58"/>
                  <a:gd name="T19" fmla="*/ 26 h 58"/>
                  <a:gd name="T20" fmla="*/ 45 w 58"/>
                  <a:gd name="T2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58">
                    <a:moveTo>
                      <a:pt x="45" y="5"/>
                    </a:moveTo>
                    <a:cubicBezTo>
                      <a:pt x="41" y="2"/>
                      <a:pt x="3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22"/>
                      <a:pt x="55" y="16"/>
                      <a:pt x="51" y="1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2"/>
                      <a:pt x="28" y="33"/>
                      <a:pt x="27" y="33"/>
                    </a:cubicBezTo>
                    <a:cubicBezTo>
                      <a:pt x="26" y="33"/>
                      <a:pt x="25" y="32"/>
                      <a:pt x="25" y="31"/>
                    </a:cubicBezTo>
                    <a:cubicBezTo>
                      <a:pt x="23" y="30"/>
                      <a:pt x="23" y="27"/>
                      <a:pt x="25" y="26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00" name="组合 199"/>
          <p:cNvGrpSpPr/>
          <p:nvPr/>
        </p:nvGrpSpPr>
        <p:grpSpPr>
          <a:xfrm>
            <a:off x="5669280" y="3077845"/>
            <a:ext cx="635000" cy="635000"/>
            <a:chOff x="10351" y="5493"/>
            <a:chExt cx="1000" cy="1000"/>
          </a:xfrm>
        </p:grpSpPr>
        <p:sp>
          <p:nvSpPr>
            <p:cNvPr id="152" name="Oval 22"/>
            <p:cNvSpPr/>
            <p:nvPr/>
          </p:nvSpPr>
          <p:spPr>
            <a:xfrm>
              <a:off x="10351" y="5493"/>
              <a:ext cx="1000" cy="1000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87" name="组合 186"/>
            <p:cNvGrpSpPr/>
            <p:nvPr/>
          </p:nvGrpSpPr>
          <p:grpSpPr>
            <a:xfrm>
              <a:off x="10619" y="5711"/>
              <a:ext cx="464" cy="475"/>
              <a:chOff x="2570" y="3260"/>
              <a:chExt cx="853" cy="871"/>
            </a:xfrm>
            <a:solidFill>
              <a:schemeClr val="bg1"/>
            </a:solidFill>
          </p:grpSpPr>
          <p:sp>
            <p:nvSpPr>
              <p:cNvPr id="188" name="Freeform 40"/>
              <p:cNvSpPr/>
              <p:nvPr/>
            </p:nvSpPr>
            <p:spPr bwMode="auto">
              <a:xfrm>
                <a:off x="2570" y="3878"/>
                <a:ext cx="167" cy="253"/>
              </a:xfrm>
              <a:custGeom>
                <a:avLst/>
                <a:gdLst>
                  <a:gd name="T0" fmla="*/ 36 w 37"/>
                  <a:gd name="T1" fmla="*/ 0 h 56"/>
                  <a:gd name="T2" fmla="*/ 1 w 37"/>
                  <a:gd name="T3" fmla="*/ 0 h 56"/>
                  <a:gd name="T4" fmla="*/ 0 w 37"/>
                  <a:gd name="T5" fmla="*/ 1 h 56"/>
                  <a:gd name="T6" fmla="*/ 0 w 37"/>
                  <a:gd name="T7" fmla="*/ 55 h 56"/>
                  <a:gd name="T8" fmla="*/ 1 w 37"/>
                  <a:gd name="T9" fmla="*/ 56 h 56"/>
                  <a:gd name="T10" fmla="*/ 36 w 37"/>
                  <a:gd name="T11" fmla="*/ 56 h 56"/>
                  <a:gd name="T12" fmla="*/ 37 w 37"/>
                  <a:gd name="T13" fmla="*/ 55 h 56"/>
                  <a:gd name="T14" fmla="*/ 37 w 37"/>
                  <a:gd name="T15" fmla="*/ 1 h 56"/>
                  <a:gd name="T16" fmla="*/ 36 w 37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56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6"/>
                      <a:pt x="1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7" y="56"/>
                      <a:pt x="37" y="55"/>
                      <a:pt x="37" y="55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9" name="Freeform 41"/>
              <p:cNvSpPr/>
              <p:nvPr/>
            </p:nvSpPr>
            <p:spPr bwMode="auto">
              <a:xfrm>
                <a:off x="2800" y="3595"/>
                <a:ext cx="167" cy="535"/>
              </a:xfrm>
              <a:custGeom>
                <a:avLst/>
                <a:gdLst>
                  <a:gd name="T0" fmla="*/ 36 w 37"/>
                  <a:gd name="T1" fmla="*/ 0 h 118"/>
                  <a:gd name="T2" fmla="*/ 1 w 37"/>
                  <a:gd name="T3" fmla="*/ 0 h 118"/>
                  <a:gd name="T4" fmla="*/ 0 w 37"/>
                  <a:gd name="T5" fmla="*/ 1 h 118"/>
                  <a:gd name="T6" fmla="*/ 0 w 37"/>
                  <a:gd name="T7" fmla="*/ 117 h 118"/>
                  <a:gd name="T8" fmla="*/ 1 w 37"/>
                  <a:gd name="T9" fmla="*/ 118 h 118"/>
                  <a:gd name="T10" fmla="*/ 36 w 37"/>
                  <a:gd name="T11" fmla="*/ 118 h 118"/>
                  <a:gd name="T12" fmla="*/ 37 w 37"/>
                  <a:gd name="T13" fmla="*/ 117 h 118"/>
                  <a:gd name="T14" fmla="*/ 37 w 37"/>
                  <a:gd name="T15" fmla="*/ 1 h 118"/>
                  <a:gd name="T16" fmla="*/ 36 w 37"/>
                  <a:gd name="T1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18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8"/>
                      <a:pt x="1" y="118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36" y="118"/>
                      <a:pt x="37" y="117"/>
                      <a:pt x="37" y="11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0" name="Freeform 42"/>
              <p:cNvSpPr/>
              <p:nvPr/>
            </p:nvSpPr>
            <p:spPr bwMode="auto">
              <a:xfrm>
                <a:off x="3027" y="3763"/>
                <a:ext cx="172" cy="368"/>
              </a:xfrm>
              <a:custGeom>
                <a:avLst/>
                <a:gdLst>
                  <a:gd name="T0" fmla="*/ 37 w 38"/>
                  <a:gd name="T1" fmla="*/ 0 h 81"/>
                  <a:gd name="T2" fmla="*/ 1 w 38"/>
                  <a:gd name="T3" fmla="*/ 0 h 81"/>
                  <a:gd name="T4" fmla="*/ 0 w 38"/>
                  <a:gd name="T5" fmla="*/ 1 h 81"/>
                  <a:gd name="T6" fmla="*/ 0 w 38"/>
                  <a:gd name="T7" fmla="*/ 80 h 81"/>
                  <a:gd name="T8" fmla="*/ 1 w 38"/>
                  <a:gd name="T9" fmla="*/ 81 h 81"/>
                  <a:gd name="T10" fmla="*/ 37 w 38"/>
                  <a:gd name="T11" fmla="*/ 81 h 81"/>
                  <a:gd name="T12" fmla="*/ 38 w 38"/>
                  <a:gd name="T13" fmla="*/ 80 h 81"/>
                  <a:gd name="T14" fmla="*/ 38 w 38"/>
                  <a:gd name="T15" fmla="*/ 1 h 81"/>
                  <a:gd name="T16" fmla="*/ 37 w 38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81">
                    <a:moveTo>
                      <a:pt x="3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1"/>
                      <a:pt x="1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8" y="80"/>
                      <a:pt x="38" y="8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1" name="Freeform 43"/>
              <p:cNvSpPr/>
              <p:nvPr/>
            </p:nvSpPr>
            <p:spPr bwMode="auto">
              <a:xfrm>
                <a:off x="3257" y="3438"/>
                <a:ext cx="167" cy="693"/>
              </a:xfrm>
              <a:custGeom>
                <a:avLst/>
                <a:gdLst>
                  <a:gd name="T0" fmla="*/ 36 w 37"/>
                  <a:gd name="T1" fmla="*/ 0 h 153"/>
                  <a:gd name="T2" fmla="*/ 1 w 37"/>
                  <a:gd name="T3" fmla="*/ 0 h 153"/>
                  <a:gd name="T4" fmla="*/ 0 w 37"/>
                  <a:gd name="T5" fmla="*/ 1 h 153"/>
                  <a:gd name="T6" fmla="*/ 0 w 37"/>
                  <a:gd name="T7" fmla="*/ 152 h 153"/>
                  <a:gd name="T8" fmla="*/ 1 w 37"/>
                  <a:gd name="T9" fmla="*/ 153 h 153"/>
                  <a:gd name="T10" fmla="*/ 36 w 37"/>
                  <a:gd name="T11" fmla="*/ 153 h 153"/>
                  <a:gd name="T12" fmla="*/ 37 w 37"/>
                  <a:gd name="T13" fmla="*/ 152 h 153"/>
                  <a:gd name="T14" fmla="*/ 37 w 37"/>
                  <a:gd name="T15" fmla="*/ 1 h 153"/>
                  <a:gd name="T16" fmla="*/ 36 w 37"/>
                  <a:gd name="T1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53">
                    <a:moveTo>
                      <a:pt x="3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2"/>
                      <a:pt x="1" y="153"/>
                      <a:pt x="1" y="153"/>
                    </a:cubicBezTo>
                    <a:cubicBezTo>
                      <a:pt x="36" y="153"/>
                      <a:pt x="36" y="153"/>
                      <a:pt x="36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7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2" name="Freeform 44"/>
              <p:cNvSpPr/>
              <p:nvPr/>
            </p:nvSpPr>
            <p:spPr bwMode="auto">
              <a:xfrm>
                <a:off x="2582" y="3260"/>
                <a:ext cx="675" cy="313"/>
              </a:xfrm>
              <a:custGeom>
                <a:avLst/>
                <a:gdLst>
                  <a:gd name="T0" fmla="*/ 146 w 149"/>
                  <a:gd name="T1" fmla="*/ 3 h 69"/>
                  <a:gd name="T2" fmla="*/ 144 w 149"/>
                  <a:gd name="T3" fmla="*/ 1 h 69"/>
                  <a:gd name="T4" fmla="*/ 141 w 149"/>
                  <a:gd name="T5" fmla="*/ 0 h 69"/>
                  <a:gd name="T6" fmla="*/ 116 w 149"/>
                  <a:gd name="T7" fmla="*/ 4 h 69"/>
                  <a:gd name="T8" fmla="*/ 112 w 149"/>
                  <a:gd name="T9" fmla="*/ 8 h 69"/>
                  <a:gd name="T10" fmla="*/ 117 w 149"/>
                  <a:gd name="T11" fmla="*/ 12 h 69"/>
                  <a:gd name="T12" fmla="*/ 133 w 149"/>
                  <a:gd name="T13" fmla="*/ 9 h 69"/>
                  <a:gd name="T14" fmla="*/ 99 w 149"/>
                  <a:gd name="T15" fmla="*/ 45 h 69"/>
                  <a:gd name="T16" fmla="*/ 51 w 149"/>
                  <a:gd name="T17" fmla="*/ 21 h 69"/>
                  <a:gd name="T18" fmla="*/ 46 w 149"/>
                  <a:gd name="T19" fmla="*/ 21 h 69"/>
                  <a:gd name="T20" fmla="*/ 2 w 149"/>
                  <a:gd name="T21" fmla="*/ 62 h 69"/>
                  <a:gd name="T22" fmla="*/ 2 w 149"/>
                  <a:gd name="T23" fmla="*/ 67 h 69"/>
                  <a:gd name="T24" fmla="*/ 5 w 149"/>
                  <a:gd name="T25" fmla="*/ 69 h 69"/>
                  <a:gd name="T26" fmla="*/ 7 w 149"/>
                  <a:gd name="T27" fmla="*/ 68 h 69"/>
                  <a:gd name="T28" fmla="*/ 50 w 149"/>
                  <a:gd name="T29" fmla="*/ 29 h 69"/>
                  <a:gd name="T30" fmla="*/ 98 w 149"/>
                  <a:gd name="T31" fmla="*/ 53 h 69"/>
                  <a:gd name="T32" fmla="*/ 103 w 149"/>
                  <a:gd name="T33" fmla="*/ 52 h 69"/>
                  <a:gd name="T34" fmla="*/ 139 w 149"/>
                  <a:gd name="T35" fmla="*/ 14 h 69"/>
                  <a:gd name="T36" fmla="*/ 141 w 149"/>
                  <a:gd name="T37" fmla="*/ 28 h 69"/>
                  <a:gd name="T38" fmla="*/ 145 w 149"/>
                  <a:gd name="T39" fmla="*/ 31 h 69"/>
                  <a:gd name="T40" fmla="*/ 145 w 149"/>
                  <a:gd name="T41" fmla="*/ 31 h 69"/>
                  <a:gd name="T42" fmla="*/ 149 w 149"/>
                  <a:gd name="T43" fmla="*/ 27 h 69"/>
                  <a:gd name="T44" fmla="*/ 146 w 149"/>
                  <a:gd name="T45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69">
                    <a:moveTo>
                      <a:pt x="146" y="3"/>
                    </a:moveTo>
                    <a:cubicBezTo>
                      <a:pt x="146" y="2"/>
                      <a:pt x="145" y="1"/>
                      <a:pt x="144" y="1"/>
                    </a:cubicBezTo>
                    <a:cubicBezTo>
                      <a:pt x="144" y="0"/>
                      <a:pt x="143" y="0"/>
                      <a:pt x="141" y="0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3" y="4"/>
                      <a:pt x="112" y="6"/>
                      <a:pt x="112" y="8"/>
                    </a:cubicBezTo>
                    <a:cubicBezTo>
                      <a:pt x="112" y="10"/>
                      <a:pt x="114" y="12"/>
                      <a:pt x="117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99" y="45"/>
                      <a:pt x="99" y="45"/>
                      <a:pt x="99" y="45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9" y="20"/>
                      <a:pt x="48" y="20"/>
                      <a:pt x="46" y="2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0" y="63"/>
                      <a:pt x="0" y="66"/>
                      <a:pt x="2" y="67"/>
                    </a:cubicBezTo>
                    <a:cubicBezTo>
                      <a:pt x="2" y="68"/>
                      <a:pt x="3" y="69"/>
                      <a:pt x="5" y="69"/>
                    </a:cubicBezTo>
                    <a:cubicBezTo>
                      <a:pt x="5" y="69"/>
                      <a:pt x="6" y="68"/>
                      <a:pt x="7" y="68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98" y="53"/>
                      <a:pt x="98" y="53"/>
                      <a:pt x="98" y="53"/>
                    </a:cubicBezTo>
                    <a:cubicBezTo>
                      <a:pt x="100" y="54"/>
                      <a:pt x="102" y="54"/>
                      <a:pt x="103" y="52"/>
                    </a:cubicBezTo>
                    <a:cubicBezTo>
                      <a:pt x="139" y="14"/>
                      <a:pt x="139" y="14"/>
                      <a:pt x="139" y="14"/>
                    </a:cubicBezTo>
                    <a:cubicBezTo>
                      <a:pt x="141" y="28"/>
                      <a:pt x="141" y="28"/>
                      <a:pt x="141" y="28"/>
                    </a:cubicBezTo>
                    <a:cubicBezTo>
                      <a:pt x="141" y="30"/>
                      <a:pt x="143" y="31"/>
                      <a:pt x="145" y="31"/>
                    </a:cubicBezTo>
                    <a:cubicBezTo>
                      <a:pt x="145" y="31"/>
                      <a:pt x="145" y="31"/>
                      <a:pt x="145" y="31"/>
                    </a:cubicBezTo>
                    <a:cubicBezTo>
                      <a:pt x="147" y="31"/>
                      <a:pt x="149" y="29"/>
                      <a:pt x="149" y="27"/>
                    </a:cubicBezTo>
                    <a:lnTo>
                      <a:pt x="146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193" name="文本框 192"/>
          <p:cNvSpPr txBox="1"/>
          <p:nvPr/>
        </p:nvSpPr>
        <p:spPr>
          <a:xfrm>
            <a:off x="6475730" y="3192145"/>
            <a:ext cx="305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数据、资产可互操作性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6776085" y="3989070"/>
            <a:ext cx="2398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交易可扩展性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6172835" y="5579110"/>
            <a:ext cx="2606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按需分配的安全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6475730" y="4782185"/>
            <a:ext cx="3616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去中心化治理和可迭代升级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669280" y="4639945"/>
            <a:ext cx="635000" cy="635000"/>
            <a:chOff x="8757" y="7688"/>
            <a:chExt cx="1000" cy="1000"/>
          </a:xfrm>
        </p:grpSpPr>
        <p:sp>
          <p:nvSpPr>
            <p:cNvPr id="197" name="Oval 24"/>
            <p:cNvSpPr/>
            <p:nvPr/>
          </p:nvSpPr>
          <p:spPr>
            <a:xfrm>
              <a:off x="8757" y="7688"/>
              <a:ext cx="1000" cy="1000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8998" y="7928"/>
              <a:ext cx="518" cy="520"/>
              <a:chOff x="13871" y="6675"/>
              <a:chExt cx="867" cy="869"/>
            </a:xfrm>
            <a:solidFill>
              <a:schemeClr val="bg1"/>
            </a:solidFill>
          </p:grpSpPr>
          <p:sp>
            <p:nvSpPr>
              <p:cNvPr id="203" name="Freeform 82"/>
              <p:cNvSpPr/>
              <p:nvPr/>
            </p:nvSpPr>
            <p:spPr bwMode="auto">
              <a:xfrm>
                <a:off x="13943" y="6680"/>
                <a:ext cx="792" cy="815"/>
              </a:xfrm>
              <a:custGeom>
                <a:avLst/>
                <a:gdLst>
                  <a:gd name="T0" fmla="*/ 96 w 175"/>
                  <a:gd name="T1" fmla="*/ 84 h 180"/>
                  <a:gd name="T2" fmla="*/ 95 w 175"/>
                  <a:gd name="T3" fmla="*/ 74 h 180"/>
                  <a:gd name="T4" fmla="*/ 103 w 175"/>
                  <a:gd name="T5" fmla="*/ 67 h 180"/>
                  <a:gd name="T6" fmla="*/ 112 w 175"/>
                  <a:gd name="T7" fmla="*/ 66 h 180"/>
                  <a:gd name="T8" fmla="*/ 121 w 175"/>
                  <a:gd name="T9" fmla="*/ 65 h 180"/>
                  <a:gd name="T10" fmla="*/ 129 w 175"/>
                  <a:gd name="T11" fmla="*/ 56 h 180"/>
                  <a:gd name="T12" fmla="*/ 129 w 175"/>
                  <a:gd name="T13" fmla="*/ 46 h 180"/>
                  <a:gd name="T14" fmla="*/ 87 w 175"/>
                  <a:gd name="T15" fmla="*/ 3 h 180"/>
                  <a:gd name="T16" fmla="*/ 77 w 175"/>
                  <a:gd name="T17" fmla="*/ 3 h 180"/>
                  <a:gd name="T18" fmla="*/ 69 w 175"/>
                  <a:gd name="T19" fmla="*/ 11 h 180"/>
                  <a:gd name="T20" fmla="*/ 68 w 175"/>
                  <a:gd name="T21" fmla="*/ 21 h 180"/>
                  <a:gd name="T22" fmla="*/ 67 w 175"/>
                  <a:gd name="T23" fmla="*/ 30 h 180"/>
                  <a:gd name="T24" fmla="*/ 29 w 175"/>
                  <a:gd name="T25" fmla="*/ 69 h 180"/>
                  <a:gd name="T26" fmla="*/ 20 w 175"/>
                  <a:gd name="T27" fmla="*/ 70 h 180"/>
                  <a:gd name="T28" fmla="*/ 11 w 175"/>
                  <a:gd name="T29" fmla="*/ 71 h 180"/>
                  <a:gd name="T30" fmla="*/ 3 w 175"/>
                  <a:gd name="T31" fmla="*/ 80 h 180"/>
                  <a:gd name="T32" fmla="*/ 3 w 175"/>
                  <a:gd name="T33" fmla="*/ 90 h 180"/>
                  <a:gd name="T34" fmla="*/ 45 w 175"/>
                  <a:gd name="T35" fmla="*/ 133 h 180"/>
                  <a:gd name="T36" fmla="*/ 55 w 175"/>
                  <a:gd name="T37" fmla="*/ 133 h 180"/>
                  <a:gd name="T38" fmla="*/ 63 w 175"/>
                  <a:gd name="T39" fmla="*/ 124 h 180"/>
                  <a:gd name="T40" fmla="*/ 64 w 175"/>
                  <a:gd name="T41" fmla="*/ 115 h 180"/>
                  <a:gd name="T42" fmla="*/ 65 w 175"/>
                  <a:gd name="T43" fmla="*/ 106 h 180"/>
                  <a:gd name="T44" fmla="*/ 72 w 175"/>
                  <a:gd name="T45" fmla="*/ 98 h 180"/>
                  <a:gd name="T46" fmla="*/ 82 w 175"/>
                  <a:gd name="T47" fmla="*/ 98 h 180"/>
                  <a:gd name="T48" fmla="*/ 150 w 175"/>
                  <a:gd name="T49" fmla="*/ 177 h 180"/>
                  <a:gd name="T50" fmla="*/ 160 w 175"/>
                  <a:gd name="T51" fmla="*/ 177 h 180"/>
                  <a:gd name="T52" fmla="*/ 173 w 175"/>
                  <a:gd name="T53" fmla="*/ 164 h 180"/>
                  <a:gd name="T54" fmla="*/ 172 w 175"/>
                  <a:gd name="T55" fmla="*/ 154 h 180"/>
                  <a:gd name="T56" fmla="*/ 96 w 175"/>
                  <a:gd name="T57" fmla="*/ 8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5" h="180">
                    <a:moveTo>
                      <a:pt x="96" y="84"/>
                    </a:moveTo>
                    <a:cubicBezTo>
                      <a:pt x="93" y="82"/>
                      <a:pt x="93" y="77"/>
                      <a:pt x="95" y="74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6" y="64"/>
                      <a:pt x="110" y="63"/>
                      <a:pt x="112" y="66"/>
                    </a:cubicBezTo>
                    <a:cubicBezTo>
                      <a:pt x="114" y="68"/>
                      <a:pt x="118" y="68"/>
                      <a:pt x="121" y="65"/>
                    </a:cubicBezTo>
                    <a:cubicBezTo>
                      <a:pt x="129" y="56"/>
                      <a:pt x="129" y="56"/>
                      <a:pt x="129" y="56"/>
                    </a:cubicBezTo>
                    <a:cubicBezTo>
                      <a:pt x="132" y="53"/>
                      <a:pt x="132" y="49"/>
                      <a:pt x="129" y="46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5" y="0"/>
                      <a:pt x="80" y="0"/>
                      <a:pt x="77" y="3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6" y="14"/>
                      <a:pt x="66" y="18"/>
                      <a:pt x="68" y="21"/>
                    </a:cubicBezTo>
                    <a:cubicBezTo>
                      <a:pt x="70" y="23"/>
                      <a:pt x="70" y="27"/>
                      <a:pt x="67" y="30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7" y="72"/>
                      <a:pt x="22" y="72"/>
                      <a:pt x="20" y="70"/>
                    </a:cubicBezTo>
                    <a:cubicBezTo>
                      <a:pt x="18" y="67"/>
                      <a:pt x="14" y="68"/>
                      <a:pt x="11" y="71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0" y="82"/>
                      <a:pt x="0" y="87"/>
                      <a:pt x="3" y="90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48" y="136"/>
                      <a:pt x="52" y="136"/>
                      <a:pt x="55" y="133"/>
                    </a:cubicBezTo>
                    <a:cubicBezTo>
                      <a:pt x="63" y="124"/>
                      <a:pt x="63" y="124"/>
                      <a:pt x="63" y="124"/>
                    </a:cubicBezTo>
                    <a:cubicBezTo>
                      <a:pt x="66" y="121"/>
                      <a:pt x="66" y="117"/>
                      <a:pt x="64" y="115"/>
                    </a:cubicBezTo>
                    <a:cubicBezTo>
                      <a:pt x="62" y="113"/>
                      <a:pt x="62" y="108"/>
                      <a:pt x="65" y="106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5" y="95"/>
                      <a:pt x="79" y="95"/>
                      <a:pt x="82" y="98"/>
                    </a:cubicBezTo>
                    <a:cubicBezTo>
                      <a:pt x="150" y="177"/>
                      <a:pt x="150" y="177"/>
                      <a:pt x="150" y="177"/>
                    </a:cubicBezTo>
                    <a:cubicBezTo>
                      <a:pt x="153" y="180"/>
                      <a:pt x="157" y="180"/>
                      <a:pt x="160" y="177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5" y="162"/>
                      <a:pt x="175" y="157"/>
                      <a:pt x="172" y="154"/>
                    </a:cubicBezTo>
                    <a:lnTo>
                      <a:pt x="96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4" name="Freeform 83"/>
              <p:cNvSpPr>
                <a:spLocks noEditPoints="1"/>
              </p:cNvSpPr>
              <p:nvPr/>
            </p:nvSpPr>
            <p:spPr bwMode="auto">
              <a:xfrm>
                <a:off x="13938" y="6675"/>
                <a:ext cx="800" cy="820"/>
              </a:xfrm>
              <a:custGeom>
                <a:avLst/>
                <a:gdLst>
                  <a:gd name="T0" fmla="*/ 156 w 177"/>
                  <a:gd name="T1" fmla="*/ 181 h 181"/>
                  <a:gd name="T2" fmla="*/ 82 w 177"/>
                  <a:gd name="T3" fmla="*/ 100 h 181"/>
                  <a:gd name="T4" fmla="*/ 67 w 177"/>
                  <a:gd name="T5" fmla="*/ 107 h 181"/>
                  <a:gd name="T6" fmla="*/ 65 w 177"/>
                  <a:gd name="T7" fmla="*/ 126 h 181"/>
                  <a:gd name="T8" fmla="*/ 45 w 177"/>
                  <a:gd name="T9" fmla="*/ 135 h 181"/>
                  <a:gd name="T10" fmla="*/ 3 w 177"/>
                  <a:gd name="T11" fmla="*/ 80 h 181"/>
                  <a:gd name="T12" fmla="*/ 22 w 177"/>
                  <a:gd name="T13" fmla="*/ 70 h 181"/>
                  <a:gd name="T14" fmla="*/ 67 w 177"/>
                  <a:gd name="T15" fmla="*/ 30 h 181"/>
                  <a:gd name="T16" fmla="*/ 69 w 177"/>
                  <a:gd name="T17" fmla="*/ 12 h 181"/>
                  <a:gd name="T18" fmla="*/ 89 w 177"/>
                  <a:gd name="T19" fmla="*/ 3 h 181"/>
                  <a:gd name="T20" fmla="*/ 131 w 177"/>
                  <a:gd name="T21" fmla="*/ 58 h 181"/>
                  <a:gd name="T22" fmla="*/ 112 w 177"/>
                  <a:gd name="T23" fmla="*/ 67 h 181"/>
                  <a:gd name="T24" fmla="*/ 97 w 177"/>
                  <a:gd name="T25" fmla="*/ 76 h 181"/>
                  <a:gd name="T26" fmla="*/ 97 w 177"/>
                  <a:gd name="T27" fmla="*/ 84 h 181"/>
                  <a:gd name="T28" fmla="*/ 177 w 177"/>
                  <a:gd name="T29" fmla="*/ 160 h 181"/>
                  <a:gd name="T30" fmla="*/ 162 w 177"/>
                  <a:gd name="T31" fmla="*/ 179 h 181"/>
                  <a:gd name="T32" fmla="*/ 78 w 177"/>
                  <a:gd name="T33" fmla="*/ 96 h 181"/>
                  <a:gd name="T34" fmla="*/ 152 w 177"/>
                  <a:gd name="T35" fmla="*/ 177 h 181"/>
                  <a:gd name="T36" fmla="*/ 156 w 177"/>
                  <a:gd name="T37" fmla="*/ 179 h 181"/>
                  <a:gd name="T38" fmla="*/ 173 w 177"/>
                  <a:gd name="T39" fmla="*/ 165 h 181"/>
                  <a:gd name="T40" fmla="*/ 173 w 177"/>
                  <a:gd name="T41" fmla="*/ 156 h 181"/>
                  <a:gd name="T42" fmla="*/ 94 w 177"/>
                  <a:gd name="T43" fmla="*/ 80 h 181"/>
                  <a:gd name="T44" fmla="*/ 103 w 177"/>
                  <a:gd name="T45" fmla="*/ 67 h 181"/>
                  <a:gd name="T46" fmla="*/ 121 w 177"/>
                  <a:gd name="T47" fmla="*/ 65 h 181"/>
                  <a:gd name="T48" fmla="*/ 130 w 177"/>
                  <a:gd name="T49" fmla="*/ 48 h 181"/>
                  <a:gd name="T50" fmla="*/ 79 w 177"/>
                  <a:gd name="T51" fmla="*/ 4 h 181"/>
                  <a:gd name="T52" fmla="*/ 70 w 177"/>
                  <a:gd name="T53" fmla="*/ 21 h 181"/>
                  <a:gd name="T54" fmla="*/ 31 w 177"/>
                  <a:gd name="T55" fmla="*/ 71 h 181"/>
                  <a:gd name="T56" fmla="*/ 13 w 177"/>
                  <a:gd name="T57" fmla="*/ 72 h 181"/>
                  <a:gd name="T58" fmla="*/ 4 w 177"/>
                  <a:gd name="T59" fmla="*/ 90 h 181"/>
                  <a:gd name="T60" fmla="*/ 55 w 177"/>
                  <a:gd name="T61" fmla="*/ 133 h 181"/>
                  <a:gd name="T62" fmla="*/ 64 w 177"/>
                  <a:gd name="T63" fmla="*/ 117 h 181"/>
                  <a:gd name="T64" fmla="*/ 73 w 177"/>
                  <a:gd name="T65" fmla="*/ 9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81">
                    <a:moveTo>
                      <a:pt x="156" y="181"/>
                    </a:moveTo>
                    <a:cubicBezTo>
                      <a:pt x="156" y="181"/>
                      <a:pt x="156" y="181"/>
                      <a:pt x="156" y="181"/>
                    </a:cubicBezTo>
                    <a:cubicBezTo>
                      <a:pt x="154" y="181"/>
                      <a:pt x="152" y="180"/>
                      <a:pt x="151" y="179"/>
                    </a:cubicBezTo>
                    <a:cubicBezTo>
                      <a:pt x="82" y="100"/>
                      <a:pt x="82" y="100"/>
                      <a:pt x="82" y="100"/>
                    </a:cubicBezTo>
                    <a:cubicBezTo>
                      <a:pt x="80" y="98"/>
                      <a:pt x="76" y="97"/>
                      <a:pt x="74" y="100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4" y="110"/>
                      <a:pt x="64" y="113"/>
                      <a:pt x="66" y="115"/>
                    </a:cubicBezTo>
                    <a:cubicBezTo>
                      <a:pt x="68" y="118"/>
                      <a:pt x="68" y="123"/>
                      <a:pt x="65" y="126"/>
                    </a:cubicBezTo>
                    <a:cubicBezTo>
                      <a:pt x="56" y="135"/>
                      <a:pt x="56" y="135"/>
                      <a:pt x="56" y="135"/>
                    </a:cubicBezTo>
                    <a:cubicBezTo>
                      <a:pt x="53" y="138"/>
                      <a:pt x="48" y="138"/>
                      <a:pt x="45" y="135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0" y="88"/>
                      <a:pt x="0" y="83"/>
                      <a:pt x="3" y="80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5" y="68"/>
                      <a:pt x="19" y="67"/>
                      <a:pt x="22" y="70"/>
                    </a:cubicBezTo>
                    <a:cubicBezTo>
                      <a:pt x="24" y="72"/>
                      <a:pt x="27" y="71"/>
                      <a:pt x="30" y="69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70" y="28"/>
                      <a:pt x="70" y="24"/>
                      <a:pt x="68" y="22"/>
                    </a:cubicBezTo>
                    <a:cubicBezTo>
                      <a:pt x="66" y="20"/>
                      <a:pt x="66" y="15"/>
                      <a:pt x="69" y="12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81" y="0"/>
                      <a:pt x="86" y="0"/>
                      <a:pt x="89" y="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4" y="49"/>
                      <a:pt x="134" y="55"/>
                      <a:pt x="131" y="58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0" y="70"/>
                      <a:pt x="115" y="70"/>
                      <a:pt x="112" y="67"/>
                    </a:cubicBezTo>
                    <a:cubicBezTo>
                      <a:pt x="110" y="66"/>
                      <a:pt x="107" y="66"/>
                      <a:pt x="105" y="68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6" y="77"/>
                      <a:pt x="96" y="79"/>
                      <a:pt x="96" y="80"/>
                    </a:cubicBezTo>
                    <a:cubicBezTo>
                      <a:pt x="96" y="82"/>
                      <a:pt x="96" y="83"/>
                      <a:pt x="97" y="84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6" y="156"/>
                      <a:pt x="176" y="158"/>
                      <a:pt x="177" y="160"/>
                    </a:cubicBezTo>
                    <a:cubicBezTo>
                      <a:pt x="177" y="162"/>
                      <a:pt x="176" y="164"/>
                      <a:pt x="174" y="166"/>
                    </a:cubicBezTo>
                    <a:cubicBezTo>
                      <a:pt x="162" y="179"/>
                      <a:pt x="162" y="179"/>
                      <a:pt x="162" y="179"/>
                    </a:cubicBezTo>
                    <a:cubicBezTo>
                      <a:pt x="160" y="181"/>
                      <a:pt x="158" y="181"/>
                      <a:pt x="156" y="181"/>
                    </a:cubicBezTo>
                    <a:close/>
                    <a:moveTo>
                      <a:pt x="78" y="96"/>
                    </a:moveTo>
                    <a:cubicBezTo>
                      <a:pt x="80" y="96"/>
                      <a:pt x="82" y="97"/>
                      <a:pt x="84" y="9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3" y="179"/>
                      <a:pt x="155" y="179"/>
                      <a:pt x="156" y="179"/>
                    </a:cubicBezTo>
                    <a:cubicBezTo>
                      <a:pt x="156" y="179"/>
                      <a:pt x="156" y="179"/>
                      <a:pt x="156" y="179"/>
                    </a:cubicBezTo>
                    <a:cubicBezTo>
                      <a:pt x="158" y="179"/>
                      <a:pt x="159" y="179"/>
                      <a:pt x="160" y="178"/>
                    </a:cubicBezTo>
                    <a:cubicBezTo>
                      <a:pt x="173" y="165"/>
                      <a:pt x="173" y="165"/>
                      <a:pt x="173" y="165"/>
                    </a:cubicBezTo>
                    <a:cubicBezTo>
                      <a:pt x="174" y="163"/>
                      <a:pt x="175" y="162"/>
                      <a:pt x="175" y="160"/>
                    </a:cubicBezTo>
                    <a:cubicBezTo>
                      <a:pt x="174" y="159"/>
                      <a:pt x="174" y="157"/>
                      <a:pt x="173" y="15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4" y="84"/>
                      <a:pt x="94" y="82"/>
                      <a:pt x="94" y="80"/>
                    </a:cubicBezTo>
                    <a:cubicBezTo>
                      <a:pt x="93" y="78"/>
                      <a:pt x="94" y="76"/>
                      <a:pt x="96" y="75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6" y="64"/>
                      <a:pt x="111" y="63"/>
                      <a:pt x="114" y="66"/>
                    </a:cubicBezTo>
                    <a:cubicBezTo>
                      <a:pt x="115" y="68"/>
                      <a:pt x="119" y="67"/>
                      <a:pt x="121" y="65"/>
                    </a:cubicBezTo>
                    <a:cubicBezTo>
                      <a:pt x="130" y="56"/>
                      <a:pt x="130" y="56"/>
                      <a:pt x="130" y="56"/>
                    </a:cubicBezTo>
                    <a:cubicBezTo>
                      <a:pt x="132" y="54"/>
                      <a:pt x="132" y="50"/>
                      <a:pt x="130" y="48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5" y="2"/>
                      <a:pt x="81" y="2"/>
                      <a:pt x="79" y="4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8" y="15"/>
                      <a:pt x="68" y="19"/>
                      <a:pt x="70" y="21"/>
                    </a:cubicBezTo>
                    <a:cubicBezTo>
                      <a:pt x="72" y="24"/>
                      <a:pt x="72" y="28"/>
                      <a:pt x="69" y="32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74"/>
                      <a:pt x="23" y="74"/>
                      <a:pt x="21" y="72"/>
                    </a:cubicBezTo>
                    <a:cubicBezTo>
                      <a:pt x="19" y="70"/>
                      <a:pt x="15" y="70"/>
                      <a:pt x="13" y="72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2" y="84"/>
                      <a:pt x="2" y="88"/>
                      <a:pt x="4" y="9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49" y="136"/>
                      <a:pt x="53" y="136"/>
                      <a:pt x="55" y="133"/>
                    </a:cubicBezTo>
                    <a:cubicBezTo>
                      <a:pt x="64" y="124"/>
                      <a:pt x="64" y="124"/>
                      <a:pt x="64" y="124"/>
                    </a:cubicBezTo>
                    <a:cubicBezTo>
                      <a:pt x="66" y="122"/>
                      <a:pt x="66" y="119"/>
                      <a:pt x="64" y="117"/>
                    </a:cubicBezTo>
                    <a:cubicBezTo>
                      <a:pt x="62" y="114"/>
                      <a:pt x="62" y="109"/>
                      <a:pt x="65" y="106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4" y="97"/>
                      <a:pt x="76" y="96"/>
                      <a:pt x="78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5" name="Freeform 84"/>
              <p:cNvSpPr/>
              <p:nvPr/>
            </p:nvSpPr>
            <p:spPr bwMode="auto">
              <a:xfrm>
                <a:off x="13873" y="7395"/>
                <a:ext cx="557" cy="145"/>
              </a:xfrm>
              <a:custGeom>
                <a:avLst/>
                <a:gdLst>
                  <a:gd name="T0" fmla="*/ 0 w 123"/>
                  <a:gd name="T1" fmla="*/ 25 h 32"/>
                  <a:gd name="T2" fmla="*/ 7 w 123"/>
                  <a:gd name="T3" fmla="*/ 32 h 32"/>
                  <a:gd name="T4" fmla="*/ 116 w 123"/>
                  <a:gd name="T5" fmla="*/ 32 h 32"/>
                  <a:gd name="T6" fmla="*/ 123 w 123"/>
                  <a:gd name="T7" fmla="*/ 25 h 32"/>
                  <a:gd name="T8" fmla="*/ 123 w 123"/>
                  <a:gd name="T9" fmla="*/ 7 h 32"/>
                  <a:gd name="T10" fmla="*/ 116 w 123"/>
                  <a:gd name="T11" fmla="*/ 0 h 32"/>
                  <a:gd name="T12" fmla="*/ 7 w 123"/>
                  <a:gd name="T13" fmla="*/ 0 h 32"/>
                  <a:gd name="T14" fmla="*/ 0 w 123"/>
                  <a:gd name="T15" fmla="*/ 7 h 32"/>
                  <a:gd name="T16" fmla="*/ 0 w 123"/>
                  <a:gd name="T17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32">
                    <a:moveTo>
                      <a:pt x="0" y="25"/>
                    </a:moveTo>
                    <a:cubicBezTo>
                      <a:pt x="0" y="29"/>
                      <a:pt x="3" y="32"/>
                      <a:pt x="7" y="3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20" y="32"/>
                      <a:pt x="123" y="29"/>
                      <a:pt x="123" y="25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3"/>
                      <a:pt x="120" y="0"/>
                      <a:pt x="1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6" name="Freeform 85"/>
              <p:cNvSpPr>
                <a:spLocks noEditPoints="1"/>
              </p:cNvSpPr>
              <p:nvPr/>
            </p:nvSpPr>
            <p:spPr bwMode="auto">
              <a:xfrm>
                <a:off x="13871" y="7390"/>
                <a:ext cx="565" cy="155"/>
              </a:xfrm>
              <a:custGeom>
                <a:avLst/>
                <a:gdLst>
                  <a:gd name="T0" fmla="*/ 117 w 125"/>
                  <a:gd name="T1" fmla="*/ 34 h 34"/>
                  <a:gd name="T2" fmla="*/ 8 w 125"/>
                  <a:gd name="T3" fmla="*/ 34 h 34"/>
                  <a:gd name="T4" fmla="*/ 0 w 125"/>
                  <a:gd name="T5" fmla="*/ 26 h 34"/>
                  <a:gd name="T6" fmla="*/ 0 w 125"/>
                  <a:gd name="T7" fmla="*/ 8 h 34"/>
                  <a:gd name="T8" fmla="*/ 8 w 125"/>
                  <a:gd name="T9" fmla="*/ 0 h 34"/>
                  <a:gd name="T10" fmla="*/ 117 w 125"/>
                  <a:gd name="T11" fmla="*/ 0 h 34"/>
                  <a:gd name="T12" fmla="*/ 125 w 125"/>
                  <a:gd name="T13" fmla="*/ 8 h 34"/>
                  <a:gd name="T14" fmla="*/ 125 w 125"/>
                  <a:gd name="T15" fmla="*/ 26 h 34"/>
                  <a:gd name="T16" fmla="*/ 117 w 125"/>
                  <a:gd name="T17" fmla="*/ 34 h 34"/>
                  <a:gd name="T18" fmla="*/ 8 w 125"/>
                  <a:gd name="T19" fmla="*/ 2 h 34"/>
                  <a:gd name="T20" fmla="*/ 2 w 125"/>
                  <a:gd name="T21" fmla="*/ 8 h 34"/>
                  <a:gd name="T22" fmla="*/ 2 w 125"/>
                  <a:gd name="T23" fmla="*/ 26 h 34"/>
                  <a:gd name="T24" fmla="*/ 8 w 125"/>
                  <a:gd name="T25" fmla="*/ 32 h 34"/>
                  <a:gd name="T26" fmla="*/ 117 w 125"/>
                  <a:gd name="T27" fmla="*/ 32 h 34"/>
                  <a:gd name="T28" fmla="*/ 123 w 125"/>
                  <a:gd name="T29" fmla="*/ 26 h 34"/>
                  <a:gd name="T30" fmla="*/ 123 w 125"/>
                  <a:gd name="T31" fmla="*/ 8 h 34"/>
                  <a:gd name="T32" fmla="*/ 117 w 125"/>
                  <a:gd name="T33" fmla="*/ 2 h 34"/>
                  <a:gd name="T34" fmla="*/ 8 w 125"/>
                  <a:gd name="T3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34">
                    <a:moveTo>
                      <a:pt x="117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3" y="34"/>
                      <a:pt x="0" y="31"/>
                      <a:pt x="0" y="2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5" y="4"/>
                      <a:pt x="125" y="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31"/>
                      <a:pt x="122" y="34"/>
                      <a:pt x="117" y="34"/>
                    </a:cubicBezTo>
                    <a:close/>
                    <a:moveTo>
                      <a:pt x="8" y="2"/>
                    </a:moveTo>
                    <a:cubicBezTo>
                      <a:pt x="4" y="2"/>
                      <a:pt x="2" y="5"/>
                      <a:pt x="2" y="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30"/>
                      <a:pt x="4" y="32"/>
                      <a:pt x="8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32"/>
                      <a:pt x="123" y="30"/>
                      <a:pt x="123" y="26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5"/>
                      <a:pt x="120" y="2"/>
                      <a:pt x="117" y="2"/>
                    </a:cubicBez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5320665" y="5420995"/>
            <a:ext cx="635000" cy="635000"/>
            <a:chOff x="8379" y="8537"/>
            <a:chExt cx="1000" cy="1000"/>
          </a:xfrm>
        </p:grpSpPr>
        <p:sp>
          <p:nvSpPr>
            <p:cNvPr id="210" name="Oval 24"/>
            <p:cNvSpPr/>
            <p:nvPr/>
          </p:nvSpPr>
          <p:spPr>
            <a:xfrm>
              <a:off x="8379" y="8537"/>
              <a:ext cx="1000" cy="1000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8613" y="8721"/>
              <a:ext cx="532" cy="633"/>
              <a:chOff x="8563" y="8537"/>
              <a:chExt cx="632" cy="821"/>
            </a:xfrm>
          </p:grpSpPr>
          <p:sp>
            <p:nvSpPr>
              <p:cNvPr id="208" name="Freeform 102"/>
              <p:cNvSpPr>
                <a:spLocks noEditPoints="1"/>
              </p:cNvSpPr>
              <p:nvPr/>
            </p:nvSpPr>
            <p:spPr bwMode="auto">
              <a:xfrm>
                <a:off x="8563" y="8716"/>
                <a:ext cx="632" cy="642"/>
              </a:xfrm>
              <a:custGeom>
                <a:avLst/>
                <a:gdLst>
                  <a:gd name="T0" fmla="*/ 188 w 189"/>
                  <a:gd name="T1" fmla="*/ 120 h 192"/>
                  <a:gd name="T2" fmla="*/ 160 w 189"/>
                  <a:gd name="T3" fmla="*/ 34 h 192"/>
                  <a:gd name="T4" fmla="*/ 169 w 189"/>
                  <a:gd name="T5" fmla="*/ 34 h 192"/>
                  <a:gd name="T6" fmla="*/ 175 w 189"/>
                  <a:gd name="T7" fmla="*/ 29 h 192"/>
                  <a:gd name="T8" fmla="*/ 169 w 189"/>
                  <a:gd name="T9" fmla="*/ 23 h 192"/>
                  <a:gd name="T10" fmla="*/ 100 w 189"/>
                  <a:gd name="T11" fmla="*/ 23 h 192"/>
                  <a:gd name="T12" fmla="*/ 100 w 189"/>
                  <a:gd name="T13" fmla="*/ 6 h 192"/>
                  <a:gd name="T14" fmla="*/ 95 w 189"/>
                  <a:gd name="T15" fmla="*/ 0 h 192"/>
                  <a:gd name="T16" fmla="*/ 89 w 189"/>
                  <a:gd name="T17" fmla="*/ 6 h 192"/>
                  <a:gd name="T18" fmla="*/ 89 w 189"/>
                  <a:gd name="T19" fmla="*/ 23 h 192"/>
                  <a:gd name="T20" fmla="*/ 20 w 189"/>
                  <a:gd name="T21" fmla="*/ 23 h 192"/>
                  <a:gd name="T22" fmla="*/ 14 w 189"/>
                  <a:gd name="T23" fmla="*/ 29 h 192"/>
                  <a:gd name="T24" fmla="*/ 20 w 189"/>
                  <a:gd name="T25" fmla="*/ 34 h 192"/>
                  <a:gd name="T26" fmla="*/ 29 w 189"/>
                  <a:gd name="T27" fmla="*/ 34 h 192"/>
                  <a:gd name="T28" fmla="*/ 1 w 189"/>
                  <a:gd name="T29" fmla="*/ 120 h 192"/>
                  <a:gd name="T30" fmla="*/ 1 w 189"/>
                  <a:gd name="T31" fmla="*/ 122 h 192"/>
                  <a:gd name="T32" fmla="*/ 1 w 189"/>
                  <a:gd name="T33" fmla="*/ 124 h 192"/>
                  <a:gd name="T34" fmla="*/ 34 w 189"/>
                  <a:gd name="T35" fmla="*/ 162 h 192"/>
                  <a:gd name="T36" fmla="*/ 68 w 189"/>
                  <a:gd name="T37" fmla="*/ 124 h 192"/>
                  <a:gd name="T38" fmla="*/ 68 w 189"/>
                  <a:gd name="T39" fmla="*/ 122 h 192"/>
                  <a:gd name="T40" fmla="*/ 68 w 189"/>
                  <a:gd name="T41" fmla="*/ 120 h 192"/>
                  <a:gd name="T42" fmla="*/ 40 w 189"/>
                  <a:gd name="T43" fmla="*/ 34 h 192"/>
                  <a:gd name="T44" fmla="*/ 89 w 189"/>
                  <a:gd name="T45" fmla="*/ 34 h 192"/>
                  <a:gd name="T46" fmla="*/ 89 w 189"/>
                  <a:gd name="T47" fmla="*/ 181 h 192"/>
                  <a:gd name="T48" fmla="*/ 56 w 189"/>
                  <a:gd name="T49" fmla="*/ 181 h 192"/>
                  <a:gd name="T50" fmla="*/ 50 w 189"/>
                  <a:gd name="T51" fmla="*/ 187 h 192"/>
                  <a:gd name="T52" fmla="*/ 56 w 189"/>
                  <a:gd name="T53" fmla="*/ 192 h 192"/>
                  <a:gd name="T54" fmla="*/ 133 w 189"/>
                  <a:gd name="T55" fmla="*/ 192 h 192"/>
                  <a:gd name="T56" fmla="*/ 139 w 189"/>
                  <a:gd name="T57" fmla="*/ 187 h 192"/>
                  <a:gd name="T58" fmla="*/ 133 w 189"/>
                  <a:gd name="T59" fmla="*/ 181 h 192"/>
                  <a:gd name="T60" fmla="*/ 100 w 189"/>
                  <a:gd name="T61" fmla="*/ 181 h 192"/>
                  <a:gd name="T62" fmla="*/ 100 w 189"/>
                  <a:gd name="T63" fmla="*/ 34 h 192"/>
                  <a:gd name="T64" fmla="*/ 149 w 189"/>
                  <a:gd name="T65" fmla="*/ 34 h 192"/>
                  <a:gd name="T66" fmla="*/ 121 w 189"/>
                  <a:gd name="T67" fmla="*/ 120 h 192"/>
                  <a:gd name="T68" fmla="*/ 121 w 189"/>
                  <a:gd name="T69" fmla="*/ 122 h 192"/>
                  <a:gd name="T70" fmla="*/ 121 w 189"/>
                  <a:gd name="T71" fmla="*/ 124 h 192"/>
                  <a:gd name="T72" fmla="*/ 155 w 189"/>
                  <a:gd name="T73" fmla="*/ 162 h 192"/>
                  <a:gd name="T74" fmla="*/ 188 w 189"/>
                  <a:gd name="T75" fmla="*/ 124 h 192"/>
                  <a:gd name="T76" fmla="*/ 188 w 189"/>
                  <a:gd name="T77" fmla="*/ 122 h 192"/>
                  <a:gd name="T78" fmla="*/ 188 w 189"/>
                  <a:gd name="T79" fmla="*/ 120 h 192"/>
                  <a:gd name="T80" fmla="*/ 10 w 189"/>
                  <a:gd name="T81" fmla="*/ 118 h 192"/>
                  <a:gd name="T82" fmla="*/ 34 w 189"/>
                  <a:gd name="T83" fmla="*/ 42 h 192"/>
                  <a:gd name="T84" fmla="*/ 59 w 189"/>
                  <a:gd name="T85" fmla="*/ 118 h 192"/>
                  <a:gd name="T86" fmla="*/ 10 w 189"/>
                  <a:gd name="T87" fmla="*/ 118 h 192"/>
                  <a:gd name="T88" fmla="*/ 130 w 189"/>
                  <a:gd name="T89" fmla="*/ 118 h 192"/>
                  <a:gd name="T90" fmla="*/ 155 w 189"/>
                  <a:gd name="T91" fmla="*/ 42 h 192"/>
                  <a:gd name="T92" fmla="*/ 180 w 189"/>
                  <a:gd name="T93" fmla="*/ 118 h 192"/>
                  <a:gd name="T94" fmla="*/ 130 w 189"/>
                  <a:gd name="T95" fmla="*/ 11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9" h="192">
                    <a:moveTo>
                      <a:pt x="188" y="120"/>
                    </a:moveTo>
                    <a:cubicBezTo>
                      <a:pt x="160" y="34"/>
                      <a:pt x="160" y="34"/>
                      <a:pt x="160" y="34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2" y="34"/>
                      <a:pt x="175" y="32"/>
                      <a:pt x="175" y="29"/>
                    </a:cubicBezTo>
                    <a:cubicBezTo>
                      <a:pt x="175" y="25"/>
                      <a:pt x="172" y="23"/>
                      <a:pt x="169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3"/>
                      <a:pt x="98" y="0"/>
                      <a:pt x="95" y="0"/>
                    </a:cubicBezTo>
                    <a:cubicBezTo>
                      <a:pt x="91" y="0"/>
                      <a:pt x="89" y="3"/>
                      <a:pt x="89" y="6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7" y="23"/>
                      <a:pt x="14" y="25"/>
                      <a:pt x="14" y="29"/>
                    </a:cubicBezTo>
                    <a:cubicBezTo>
                      <a:pt x="14" y="32"/>
                      <a:pt x="17" y="34"/>
                      <a:pt x="20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0" y="121"/>
                      <a:pt x="0" y="122"/>
                      <a:pt x="1" y="122"/>
                    </a:cubicBezTo>
                    <a:cubicBezTo>
                      <a:pt x="1" y="123"/>
                      <a:pt x="1" y="123"/>
                      <a:pt x="1" y="124"/>
                    </a:cubicBezTo>
                    <a:cubicBezTo>
                      <a:pt x="1" y="145"/>
                      <a:pt x="16" y="162"/>
                      <a:pt x="34" y="162"/>
                    </a:cubicBezTo>
                    <a:cubicBezTo>
                      <a:pt x="53" y="162"/>
                      <a:pt x="68" y="145"/>
                      <a:pt x="68" y="124"/>
                    </a:cubicBezTo>
                    <a:cubicBezTo>
                      <a:pt x="68" y="123"/>
                      <a:pt x="68" y="123"/>
                      <a:pt x="68" y="122"/>
                    </a:cubicBezTo>
                    <a:cubicBezTo>
                      <a:pt x="68" y="122"/>
                      <a:pt x="68" y="121"/>
                      <a:pt x="68" y="120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89" y="181"/>
                      <a:pt x="89" y="181"/>
                      <a:pt x="89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3" y="181"/>
                      <a:pt x="50" y="184"/>
                      <a:pt x="50" y="187"/>
                    </a:cubicBezTo>
                    <a:cubicBezTo>
                      <a:pt x="50" y="190"/>
                      <a:pt x="53" y="192"/>
                      <a:pt x="56" y="192"/>
                    </a:cubicBezTo>
                    <a:cubicBezTo>
                      <a:pt x="133" y="192"/>
                      <a:pt x="133" y="192"/>
                      <a:pt x="133" y="192"/>
                    </a:cubicBezTo>
                    <a:cubicBezTo>
                      <a:pt x="136" y="192"/>
                      <a:pt x="139" y="190"/>
                      <a:pt x="139" y="187"/>
                    </a:cubicBezTo>
                    <a:cubicBezTo>
                      <a:pt x="139" y="184"/>
                      <a:pt x="136" y="181"/>
                      <a:pt x="133" y="181"/>
                    </a:cubicBezTo>
                    <a:cubicBezTo>
                      <a:pt x="100" y="181"/>
                      <a:pt x="100" y="181"/>
                      <a:pt x="100" y="181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121" y="121"/>
                      <a:pt x="121" y="122"/>
                      <a:pt x="121" y="122"/>
                    </a:cubicBezTo>
                    <a:cubicBezTo>
                      <a:pt x="121" y="123"/>
                      <a:pt x="121" y="123"/>
                      <a:pt x="121" y="124"/>
                    </a:cubicBezTo>
                    <a:cubicBezTo>
                      <a:pt x="121" y="145"/>
                      <a:pt x="136" y="162"/>
                      <a:pt x="155" y="162"/>
                    </a:cubicBezTo>
                    <a:cubicBezTo>
                      <a:pt x="173" y="162"/>
                      <a:pt x="188" y="145"/>
                      <a:pt x="188" y="124"/>
                    </a:cubicBezTo>
                    <a:cubicBezTo>
                      <a:pt x="188" y="123"/>
                      <a:pt x="188" y="123"/>
                      <a:pt x="188" y="122"/>
                    </a:cubicBezTo>
                    <a:cubicBezTo>
                      <a:pt x="189" y="122"/>
                      <a:pt x="189" y="121"/>
                      <a:pt x="188" y="120"/>
                    </a:cubicBezTo>
                    <a:close/>
                    <a:moveTo>
                      <a:pt x="10" y="118"/>
                    </a:moveTo>
                    <a:cubicBezTo>
                      <a:pt x="34" y="42"/>
                      <a:pt x="34" y="42"/>
                      <a:pt x="34" y="42"/>
                    </a:cubicBezTo>
                    <a:cubicBezTo>
                      <a:pt x="59" y="118"/>
                      <a:pt x="59" y="118"/>
                      <a:pt x="59" y="118"/>
                    </a:cubicBezTo>
                    <a:lnTo>
                      <a:pt x="10" y="118"/>
                    </a:lnTo>
                    <a:close/>
                    <a:moveTo>
                      <a:pt x="130" y="118"/>
                    </a:moveTo>
                    <a:cubicBezTo>
                      <a:pt x="155" y="42"/>
                      <a:pt x="155" y="42"/>
                      <a:pt x="155" y="42"/>
                    </a:cubicBezTo>
                    <a:cubicBezTo>
                      <a:pt x="180" y="118"/>
                      <a:pt x="180" y="118"/>
                      <a:pt x="180" y="118"/>
                    </a:cubicBezTo>
                    <a:lnTo>
                      <a:pt x="130" y="1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3" name="Freeform 109"/>
              <p:cNvSpPr/>
              <p:nvPr/>
            </p:nvSpPr>
            <p:spPr bwMode="auto">
              <a:xfrm>
                <a:off x="8714" y="8537"/>
                <a:ext cx="330" cy="353"/>
              </a:xfrm>
              <a:custGeom>
                <a:avLst/>
                <a:gdLst>
                  <a:gd name="T0" fmla="*/ 141 w 141"/>
                  <a:gd name="T1" fmla="*/ 25 h 151"/>
                  <a:gd name="T2" fmla="*/ 70 w 141"/>
                  <a:gd name="T3" fmla="*/ 0 h 151"/>
                  <a:gd name="T4" fmla="*/ 70 w 141"/>
                  <a:gd name="T5" fmla="*/ 0 h 151"/>
                  <a:gd name="T6" fmla="*/ 70 w 141"/>
                  <a:gd name="T7" fmla="*/ 0 h 151"/>
                  <a:gd name="T8" fmla="*/ 70 w 141"/>
                  <a:gd name="T9" fmla="*/ 0 h 151"/>
                  <a:gd name="T10" fmla="*/ 70 w 141"/>
                  <a:gd name="T11" fmla="*/ 0 h 151"/>
                  <a:gd name="T12" fmla="*/ 0 w 141"/>
                  <a:gd name="T13" fmla="*/ 25 h 151"/>
                  <a:gd name="T14" fmla="*/ 70 w 141"/>
                  <a:gd name="T15" fmla="*/ 151 h 151"/>
                  <a:gd name="T16" fmla="*/ 70 w 141"/>
                  <a:gd name="T17" fmla="*/ 151 h 151"/>
                  <a:gd name="T18" fmla="*/ 70 w 141"/>
                  <a:gd name="T19" fmla="*/ 151 h 151"/>
                  <a:gd name="T20" fmla="*/ 70 w 141"/>
                  <a:gd name="T21" fmla="*/ 151 h 151"/>
                  <a:gd name="T22" fmla="*/ 70 w 141"/>
                  <a:gd name="T23" fmla="*/ 151 h 151"/>
                  <a:gd name="T24" fmla="*/ 141 w 141"/>
                  <a:gd name="T25" fmla="*/ 2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" h="151">
                    <a:moveTo>
                      <a:pt x="141" y="25"/>
                    </a:moveTo>
                    <a:cubicBezTo>
                      <a:pt x="118" y="25"/>
                      <a:pt x="89" y="19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1" y="19"/>
                      <a:pt x="22" y="25"/>
                      <a:pt x="0" y="25"/>
                    </a:cubicBezTo>
                    <a:cubicBezTo>
                      <a:pt x="0" y="79"/>
                      <a:pt x="33" y="127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108" y="127"/>
                      <a:pt x="141" y="79"/>
                      <a:pt x="141" y="25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93" grpId="0"/>
      <p:bldP spid="194" grpId="0"/>
      <p:bldP spid="195" grpId="0"/>
      <p:bldP spid="1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PoST 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存真证明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651127" y="2222295"/>
            <a:ext cx="3933531" cy="3675243"/>
          </a:xfrm>
          <a:prstGeom prst="ellips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4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21536" y="2470539"/>
            <a:ext cx="971127" cy="791237"/>
            <a:chOff x="5170103" y="1565283"/>
            <a:chExt cx="662775" cy="525093"/>
          </a:xfrm>
        </p:grpSpPr>
        <p:sp>
          <p:nvSpPr>
            <p:cNvPr id="55" name="椭圆 54"/>
            <p:cNvSpPr/>
            <p:nvPr/>
          </p:nvSpPr>
          <p:spPr>
            <a:xfrm>
              <a:off x="5238987" y="1565283"/>
              <a:ext cx="525096" cy="525093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170103" y="1565283"/>
              <a:ext cx="662775" cy="512994"/>
            </a:xfrm>
            <a:prstGeom prst="rect">
              <a:avLst/>
            </a:prstGeom>
            <a:noFill/>
            <a:ln w="9525">
              <a:noFill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041275" y="3875567"/>
            <a:ext cx="971127" cy="791633"/>
            <a:chOff x="5170103" y="1565283"/>
            <a:chExt cx="662775" cy="525356"/>
          </a:xfrm>
        </p:grpSpPr>
        <p:sp>
          <p:nvSpPr>
            <p:cNvPr id="77" name="椭圆 76"/>
            <p:cNvSpPr/>
            <p:nvPr/>
          </p:nvSpPr>
          <p:spPr>
            <a:xfrm>
              <a:off x="5238987" y="1565283"/>
              <a:ext cx="525096" cy="525093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5170103" y="1565845"/>
              <a:ext cx="662775" cy="524794"/>
            </a:xfrm>
            <a:prstGeom prst="rect">
              <a:avLst/>
            </a:prstGeom>
            <a:noFill/>
            <a:ln w="9525">
              <a:noFill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420872" y="5121378"/>
            <a:ext cx="971127" cy="791237"/>
            <a:chOff x="5170103" y="1565283"/>
            <a:chExt cx="662775" cy="525093"/>
          </a:xfrm>
        </p:grpSpPr>
        <p:sp>
          <p:nvSpPr>
            <p:cNvPr id="80" name="椭圆 79"/>
            <p:cNvSpPr/>
            <p:nvPr/>
          </p:nvSpPr>
          <p:spPr>
            <a:xfrm>
              <a:off x="5238987" y="1565283"/>
              <a:ext cx="525096" cy="525093"/>
            </a:xfrm>
            <a:prstGeom prst="ellipse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5400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170103" y="1565845"/>
              <a:ext cx="662775" cy="515242"/>
            </a:xfrm>
            <a:prstGeom prst="rect">
              <a:avLst/>
            </a:prstGeom>
            <a:noFill/>
            <a:ln w="9525">
              <a:noFill/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3263823" y="2523486"/>
            <a:ext cx="2993532" cy="2993511"/>
          </a:xfrm>
          <a:prstGeom prst="ellipse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45" name="Rectangle 14"/>
          <p:cNvSpPr/>
          <p:nvPr/>
        </p:nvSpPr>
        <p:spPr bwMode="auto">
          <a:xfrm>
            <a:off x="3574627" y="2672503"/>
            <a:ext cx="2208953" cy="2584027"/>
          </a:xfrm>
          <a:prstGeom prst="ellipse">
            <a:avLst/>
          </a:prstGeom>
          <a:blipFill dpi="0" rotWithShape="1">
            <a:blip r:embed="rId1"/>
            <a:srcRect/>
            <a:stretch>
              <a:fillRect l="-9778" t="702" r="-8845" b="-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948" tIns="54973" rIns="109948" bIns="5497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6" name="TextBox 39"/>
          <p:cNvSpPr txBox="1"/>
          <p:nvPr/>
        </p:nvSpPr>
        <p:spPr>
          <a:xfrm>
            <a:off x="7842801" y="2648763"/>
            <a:ext cx="1600200" cy="27686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rPr>
              <a:t>真实的存储节点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  <p:sp>
        <p:nvSpPr>
          <p:cNvPr id="28" name="TextBox 39"/>
          <p:cNvSpPr txBox="1"/>
          <p:nvPr/>
        </p:nvSpPr>
        <p:spPr>
          <a:xfrm>
            <a:off x="8323708" y="4133800"/>
            <a:ext cx="1600200" cy="27686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20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真实的存储行为</a:t>
            </a:r>
            <a:endParaRPr kumimoji="0" lang="zh-CN" altLang="en-US" b="1" i="0" u="none" strike="noStrike" kern="20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TextBox 39"/>
          <p:cNvSpPr txBox="1"/>
          <p:nvPr/>
        </p:nvSpPr>
        <p:spPr>
          <a:xfrm>
            <a:off x="7842801" y="5406289"/>
            <a:ext cx="1828800" cy="27686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20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真实有价值的数据</a:t>
            </a:r>
            <a:endParaRPr kumimoji="0" lang="zh-CN" altLang="en-US" b="1" i="0" u="none" strike="noStrike" kern="20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Freeform 7"/>
          <p:cNvSpPr/>
          <p:nvPr/>
        </p:nvSpPr>
        <p:spPr bwMode="auto">
          <a:xfrm>
            <a:off x="1613979" y="3242370"/>
            <a:ext cx="1388560" cy="1566412"/>
          </a:xfrm>
          <a:custGeom>
            <a:avLst/>
            <a:gdLst>
              <a:gd name="T0" fmla="*/ 186 w 423"/>
              <a:gd name="T1" fmla="*/ 7 h 485"/>
              <a:gd name="T2" fmla="*/ 237 w 423"/>
              <a:gd name="T3" fmla="*/ 7 h 485"/>
              <a:gd name="T4" fmla="*/ 398 w 423"/>
              <a:gd name="T5" fmla="*/ 88 h 485"/>
              <a:gd name="T6" fmla="*/ 423 w 423"/>
              <a:gd name="T7" fmla="*/ 129 h 485"/>
              <a:gd name="T8" fmla="*/ 423 w 423"/>
              <a:gd name="T9" fmla="*/ 356 h 485"/>
              <a:gd name="T10" fmla="*/ 398 w 423"/>
              <a:gd name="T11" fmla="*/ 397 h 485"/>
              <a:gd name="T12" fmla="*/ 237 w 423"/>
              <a:gd name="T13" fmla="*/ 478 h 485"/>
              <a:gd name="T14" fmla="*/ 186 w 423"/>
              <a:gd name="T15" fmla="*/ 478 h 485"/>
              <a:gd name="T16" fmla="*/ 25 w 423"/>
              <a:gd name="T17" fmla="*/ 397 h 485"/>
              <a:gd name="T18" fmla="*/ 0 w 423"/>
              <a:gd name="T19" fmla="*/ 356 h 485"/>
              <a:gd name="T20" fmla="*/ 0 w 423"/>
              <a:gd name="T21" fmla="*/ 129 h 485"/>
              <a:gd name="T22" fmla="*/ 25 w 423"/>
              <a:gd name="T23" fmla="*/ 88 h 485"/>
              <a:gd name="T24" fmla="*/ 186 w 423"/>
              <a:gd name="T25" fmla="*/ 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85">
                <a:moveTo>
                  <a:pt x="186" y="7"/>
                </a:moveTo>
                <a:cubicBezTo>
                  <a:pt x="200" y="0"/>
                  <a:pt x="223" y="0"/>
                  <a:pt x="237" y="7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412" y="95"/>
                  <a:pt x="423" y="114"/>
                  <a:pt x="423" y="129"/>
                </a:cubicBezTo>
                <a:cubicBezTo>
                  <a:pt x="423" y="356"/>
                  <a:pt x="423" y="356"/>
                  <a:pt x="423" y="356"/>
                </a:cubicBezTo>
                <a:cubicBezTo>
                  <a:pt x="423" y="372"/>
                  <a:pt x="412" y="390"/>
                  <a:pt x="398" y="397"/>
                </a:cubicBezTo>
                <a:cubicBezTo>
                  <a:pt x="237" y="478"/>
                  <a:pt x="237" y="478"/>
                  <a:pt x="237" y="478"/>
                </a:cubicBezTo>
                <a:cubicBezTo>
                  <a:pt x="223" y="485"/>
                  <a:pt x="200" y="485"/>
                  <a:pt x="186" y="478"/>
                </a:cubicBezTo>
                <a:cubicBezTo>
                  <a:pt x="25" y="397"/>
                  <a:pt x="25" y="397"/>
                  <a:pt x="25" y="397"/>
                </a:cubicBezTo>
                <a:cubicBezTo>
                  <a:pt x="11" y="390"/>
                  <a:pt x="0" y="372"/>
                  <a:pt x="0" y="356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14"/>
                  <a:pt x="11" y="95"/>
                  <a:pt x="25" y="88"/>
                </a:cubicBezTo>
                <a:lnTo>
                  <a:pt x="186" y="7"/>
                </a:lnTo>
                <a:close/>
              </a:path>
            </a:pathLst>
          </a:cu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gradFill>
              <a:gsLst>
                <a:gs pos="65473">
                  <a:srgbClr val="62FFFF"/>
                </a:gs>
                <a:gs pos="36000">
                  <a:srgbClr val="62FFFF"/>
                </a:gs>
                <a:gs pos="100000">
                  <a:srgbClr val="0D69FF"/>
                </a:gs>
                <a:gs pos="0">
                  <a:srgbClr val="0D69FF"/>
                </a:gs>
              </a:gsLst>
              <a:lin ang="54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rot="580627">
            <a:off x="6629519" y="2358463"/>
            <a:ext cx="975149" cy="1010579"/>
            <a:chOff x="1910537" y="2646669"/>
            <a:chExt cx="738327" cy="765152"/>
          </a:xfrm>
        </p:grpSpPr>
        <p:sp>
          <p:nvSpPr>
            <p:cNvPr id="33" name="弧形 32"/>
            <p:cNvSpPr/>
            <p:nvPr/>
          </p:nvSpPr>
          <p:spPr>
            <a:xfrm>
              <a:off x="1952572" y="2646669"/>
              <a:ext cx="696292" cy="696292"/>
            </a:xfrm>
            <a:prstGeom prst="arc">
              <a:avLst>
                <a:gd name="adj1" fmla="val 16066760"/>
                <a:gd name="adj2" fmla="val 0"/>
              </a:avLst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10800000">
              <a:off x="1910537" y="2715529"/>
              <a:ext cx="696292" cy="696292"/>
            </a:xfrm>
            <a:prstGeom prst="arc">
              <a:avLst/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580627">
            <a:off x="7061524" y="3765895"/>
            <a:ext cx="975149" cy="1010579"/>
            <a:chOff x="1910537" y="2646669"/>
            <a:chExt cx="738327" cy="765152"/>
          </a:xfrm>
        </p:grpSpPr>
        <p:sp>
          <p:nvSpPr>
            <p:cNvPr id="36" name="弧形 35"/>
            <p:cNvSpPr/>
            <p:nvPr/>
          </p:nvSpPr>
          <p:spPr>
            <a:xfrm>
              <a:off x="1952572" y="2646669"/>
              <a:ext cx="696292" cy="696292"/>
            </a:xfrm>
            <a:prstGeom prst="arc">
              <a:avLst>
                <a:gd name="adj1" fmla="val 16066760"/>
                <a:gd name="adj2" fmla="val 0"/>
              </a:avLst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0800000">
              <a:off x="1910537" y="2715529"/>
              <a:ext cx="696292" cy="696292"/>
            </a:xfrm>
            <a:prstGeom prst="arc">
              <a:avLst/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580627">
            <a:off x="6433431" y="5015033"/>
            <a:ext cx="975149" cy="1010579"/>
            <a:chOff x="1910537" y="2646669"/>
            <a:chExt cx="738327" cy="765152"/>
          </a:xfrm>
        </p:grpSpPr>
        <p:sp>
          <p:nvSpPr>
            <p:cNvPr id="42" name="弧形 41"/>
            <p:cNvSpPr/>
            <p:nvPr/>
          </p:nvSpPr>
          <p:spPr>
            <a:xfrm>
              <a:off x="1952572" y="2646669"/>
              <a:ext cx="696292" cy="696292"/>
            </a:xfrm>
            <a:prstGeom prst="arc">
              <a:avLst>
                <a:gd name="adj1" fmla="val 16066760"/>
                <a:gd name="adj2" fmla="val 0"/>
              </a:avLst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弧形 43"/>
            <p:cNvSpPr/>
            <p:nvPr/>
          </p:nvSpPr>
          <p:spPr>
            <a:xfrm rot="10800000">
              <a:off x="1910537" y="2715529"/>
              <a:ext cx="696292" cy="696292"/>
            </a:xfrm>
            <a:prstGeom prst="arc">
              <a:avLst/>
            </a:prstGeom>
            <a:ln>
              <a:solidFill>
                <a:schemeClr val="bg1"/>
              </a:solidFill>
            </a:ln>
            <a:effectLst>
              <a:glow rad="50800">
                <a:srgbClr val="5291C0">
                  <a:alpha val="28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TextBox 39"/>
          <p:cNvSpPr txBox="1"/>
          <p:nvPr/>
        </p:nvSpPr>
        <p:spPr>
          <a:xfrm>
            <a:off x="2003027" y="3905962"/>
            <a:ext cx="636905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20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PoST</a:t>
            </a:r>
            <a:endParaRPr kumimoji="0" lang="zh-CN" altLang="en-US" sz="2000" b="1" i="0" u="none" strike="noStrike" kern="20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88900">
                  <a:srgbClr val="5291C0">
                    <a:alpha val="38000"/>
                  </a:srgbClr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3015" y="4918075"/>
            <a:ext cx="2000885" cy="66548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0" rIns="24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2000" noProof="0" dirty="0">
                <a:ln>
                  <a:noFill/>
                </a:ln>
                <a:solidFill>
                  <a:prstClr val="white"/>
                </a:solidFill>
                <a:effectLst>
                  <a:glow rad="88900">
                    <a:srgbClr val="5291C0">
                      <a:alpha val="38000"/>
                    </a:srgbClr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Proof-of-Storage-True</a:t>
            </a:r>
            <a:endParaRPr kumimoji="0" lang="en-US" altLang="zh-CN" sz="1600" b="1" i="0" u="none" strike="noStrike" kern="20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88900">
                  <a:srgbClr val="5291C0">
                    <a:alpha val="38000"/>
                  </a:srgbClr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88" name="TextBox 39"/>
          <p:cNvSpPr txBox="1"/>
          <p:nvPr/>
        </p:nvSpPr>
        <p:spPr>
          <a:xfrm>
            <a:off x="7392035" y="1198245"/>
            <a:ext cx="284924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gradFill flip="none" rotWithShape="1">
                  <a:gsLst>
                    <a:gs pos="100000">
                      <a:srgbClr val="D49D57"/>
                    </a:gs>
                    <a:gs pos="30000">
                      <a:srgbClr val="F9EDD8"/>
                    </a:gs>
                    <a:gs pos="0">
                      <a:srgbClr val="F4DEBD"/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去伪存真</a:t>
            </a:r>
            <a:endParaRPr lang="zh-CN" altLang="en-US" sz="3200" b="1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2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3" dur="2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6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6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6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6" dur="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7" dur="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6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6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6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3" grpId="0" bldLvl="0" animBg="1"/>
      <p:bldP spid="45" grpId="0" bldLvl="0" animBg="1"/>
      <p:bldP spid="26" grpId="0" bldLvl="0" animBg="1"/>
      <p:bldP spid="28" grpId="0" bldLvl="0" animBg="1"/>
      <p:bldP spid="30" grpId="0" bldLvl="0" animBg="1"/>
      <p:bldP spid="49" grpId="0" bldLvl="0" animBg="1"/>
      <p:bldP spid="49" grpId="1" bldLvl="0" animBg="1"/>
      <p:bldP spid="49" grpId="2" bldLvl="0" animBg="1"/>
      <p:bldP spid="49" grpId="3" bldLvl="0" animBg="1"/>
      <p:bldP spid="2" grpId="0"/>
      <p:bldP spid="5" grpId="0" bldLvl="0" animBg="1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750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933" y="3434927"/>
            <a:ext cx="6114964" cy="3436800"/>
          </a:xfrm>
          <a:prstGeom prst="rect">
            <a:avLst/>
          </a:prstGeom>
        </p:spPr>
      </p:pic>
      <p:pic>
        <p:nvPicPr>
          <p:cNvPr id="3" name="图片 2" descr="750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-3387"/>
            <a:ext cx="6116011" cy="3436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503160" y="649393"/>
            <a:ext cx="3552613" cy="960120"/>
            <a:chOff x="9054" y="791"/>
            <a:chExt cx="4196" cy="1134"/>
          </a:xfrm>
        </p:grpSpPr>
        <p:sp>
          <p:nvSpPr>
            <p:cNvPr id="6" name="矩形 5"/>
            <p:cNvSpPr/>
            <p:nvPr/>
          </p:nvSpPr>
          <p:spPr>
            <a:xfrm>
              <a:off x="9054" y="791"/>
              <a:ext cx="4195" cy="1134"/>
            </a:xfrm>
            <a:prstGeom prst="rect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21594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9054" y="922"/>
              <a:ext cx="4196" cy="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solidFill>
                    <a:srgbClr val="5B9BD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安全</a:t>
              </a:r>
              <a:endParaRPr lang="zh-CN" altLang="en-US" sz="48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098540" y="3206327"/>
            <a:ext cx="609600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哪一个优先？</a:t>
            </a:r>
            <a:endParaRPr lang="zh-CN" altLang="en-US" sz="3200" b="1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6099387" y="2806700"/>
            <a:ext cx="6096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对于去中心化存储</a:t>
            </a:r>
            <a:endParaRPr lang="zh-CN" altLang="en-US" sz="2400" b="1" noProof="0" dirty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73620" y="4808220"/>
            <a:ext cx="3551767" cy="960120"/>
            <a:chOff x="8709" y="5679"/>
            <a:chExt cx="4195" cy="1134"/>
          </a:xfrm>
        </p:grpSpPr>
        <p:sp>
          <p:nvSpPr>
            <p:cNvPr id="8" name="矩形 7"/>
            <p:cNvSpPr/>
            <p:nvPr/>
          </p:nvSpPr>
          <p:spPr>
            <a:xfrm>
              <a:off x="8709" y="5679"/>
              <a:ext cx="4195" cy="1134"/>
            </a:xfrm>
            <a:prstGeom prst="rect">
              <a:avLst/>
            </a:prstGeom>
            <a:gradFill flip="none" rotWithShape="1">
              <a:gsLst>
                <a:gs pos="76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gradFill>
                <a:gsLst>
                  <a:gs pos="65473">
                    <a:srgbClr val="62FFFF"/>
                  </a:gs>
                  <a:gs pos="36000">
                    <a:srgbClr val="62FFFF"/>
                  </a:gs>
                  <a:gs pos="100000">
                    <a:srgbClr val="0D69FF"/>
                  </a:gs>
                  <a:gs pos="0">
                    <a:srgbClr val="0D69FF"/>
                  </a:gs>
                </a:gsLst>
                <a:lin ang="21594000" scaled="0"/>
              </a:gradFill>
            </a:ln>
            <a:effectLst>
              <a:outerShdw blurRad="114300" dir="2100000" algn="tl" rotWithShape="0">
                <a:srgbClr val="6ED5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" name="TextBox 21"/>
            <p:cNvSpPr txBox="1"/>
            <p:nvPr/>
          </p:nvSpPr>
          <p:spPr>
            <a:xfrm>
              <a:off x="8709" y="5810"/>
              <a:ext cx="4195" cy="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solidFill>
                    <a:srgbClr val="5B9BD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效率</a:t>
              </a:r>
              <a:endParaRPr lang="zh-CN" altLang="en-US" sz="4800" b="1" noProof="0" dirty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12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412913"/>
            <a:ext cx="12189460" cy="3467947"/>
          </a:xfrm>
          <a:prstGeom prst="rect">
            <a:avLst/>
          </a:prstGeom>
          <a:solidFill>
            <a:srgbClr val="43C2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" name="图片 2" descr="logo_filecoin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93" y="1140037"/>
            <a:ext cx="4954693" cy="1794087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077807" y="3803227"/>
            <a:ext cx="397002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安全优先</a:t>
            </a:r>
            <a:r>
              <a:rPr lang="en-US" sz="32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  <a:endParaRPr lang="en-US" sz="32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TextBox 21"/>
          <p:cNvSpPr txBox="1"/>
          <p:nvPr/>
        </p:nvSpPr>
        <p:spPr>
          <a:xfrm>
            <a:off x="1077595" y="4512945"/>
            <a:ext cx="81432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● 撮合交易市场应该是服务属性，效率优先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1077595" y="5038090"/>
            <a:ext cx="706056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● 追求安全级别最高的时空证明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实现难度高；安全证明算法难以应对机器硬件的意外和寿命耗尽。</a:t>
            </a:r>
            <a:endParaRPr lang="en-US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 descr="600px-Ipfs-logo-1024-ice-tex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0" y="4240107"/>
            <a:ext cx="1297940" cy="129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3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6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6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6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3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6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6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6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47" y="3402753"/>
            <a:ext cx="12189460" cy="3467947"/>
          </a:xfrm>
          <a:prstGeom prst="rect">
            <a:avLst/>
          </a:prstGeom>
          <a:solidFill>
            <a:srgbClr val="009F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6" name="TextBox 21"/>
          <p:cNvSpPr txBox="1"/>
          <p:nvPr/>
        </p:nvSpPr>
        <p:spPr>
          <a:xfrm>
            <a:off x="1152525" y="4518025"/>
            <a:ext cx="75418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▶ IPSE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使用新的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数据持有性证明SuperNode-PDP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1152525" y="5035550"/>
            <a:ext cx="712660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▶ IPSE 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共识机制：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PoST存真证明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Proof-of-Storage-True)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，主要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追求效率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，而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数据近乎免费存储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检索和读取，通过P2P高效</a:t>
            </a: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传输和访问</a:t>
            </a:r>
            <a:r>
              <a:rPr lang="en-US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数据。</a:t>
            </a:r>
            <a:endParaRPr lang="en-US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TextBox 21"/>
          <p:cNvSpPr txBox="1"/>
          <p:nvPr/>
        </p:nvSpPr>
        <p:spPr>
          <a:xfrm>
            <a:off x="1152313" y="3814233"/>
            <a:ext cx="397002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效率优先？</a:t>
            </a:r>
            <a:endParaRPr lang="zh-CN" altLang="en-US" sz="32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7" name="图片 26" descr="IPSE成品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773" y="1187027"/>
            <a:ext cx="4648200" cy="1643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39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6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6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6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115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568450" y="1060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IPSE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的应用场景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45465" y="3610610"/>
            <a:ext cx="2265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dirty="0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德鲁克计划</a:t>
            </a:r>
            <a:endParaRPr lang="en-US" altLang="en-US" b="1" dirty="0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762760" y="6044565"/>
            <a:ext cx="1788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梵高</a:t>
            </a:r>
            <a:r>
              <a:rPr lang="en-US" b="1" dirty="0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</a:t>
            </a:r>
            <a:endParaRPr lang="en-US" altLang="en-US" b="1" dirty="0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678940" y="2279015"/>
            <a:ext cx="9304020" cy="3757295"/>
            <a:chOff x="2036" y="3589"/>
            <a:chExt cx="14652" cy="5917"/>
          </a:xfrm>
        </p:grpSpPr>
        <p:cxnSp>
          <p:nvCxnSpPr>
            <p:cNvPr id="4" name="Straight Connector 23"/>
            <p:cNvCxnSpPr/>
            <p:nvPr/>
          </p:nvCxnSpPr>
          <p:spPr>
            <a:xfrm flipH="1" flipV="1">
              <a:off x="7978" y="4449"/>
              <a:ext cx="602" cy="641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6"/>
            <p:cNvCxnSpPr/>
            <p:nvPr/>
          </p:nvCxnSpPr>
          <p:spPr>
            <a:xfrm flipH="1">
              <a:off x="7356" y="7304"/>
              <a:ext cx="1127" cy="850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28"/>
            <p:cNvCxnSpPr/>
            <p:nvPr/>
          </p:nvCxnSpPr>
          <p:spPr>
            <a:xfrm flipH="1">
              <a:off x="7214" y="6371"/>
              <a:ext cx="973" cy="0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2"/>
            <p:cNvCxnSpPr/>
            <p:nvPr/>
          </p:nvCxnSpPr>
          <p:spPr>
            <a:xfrm flipH="1" flipV="1">
              <a:off x="6690" y="4958"/>
              <a:ext cx="1589" cy="697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4"/>
            <p:cNvCxnSpPr/>
            <p:nvPr/>
          </p:nvCxnSpPr>
          <p:spPr>
            <a:xfrm flipH="1">
              <a:off x="4917" y="5140"/>
              <a:ext cx="666" cy="733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6"/>
            <p:cNvCxnSpPr/>
            <p:nvPr/>
          </p:nvCxnSpPr>
          <p:spPr>
            <a:xfrm flipH="1" flipV="1">
              <a:off x="5056" y="7013"/>
              <a:ext cx="1435" cy="1233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39"/>
            <p:cNvCxnSpPr/>
            <p:nvPr/>
          </p:nvCxnSpPr>
          <p:spPr>
            <a:xfrm flipH="1">
              <a:off x="3690" y="7002"/>
              <a:ext cx="710" cy="1217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1"/>
            <p:cNvCxnSpPr/>
            <p:nvPr/>
          </p:nvCxnSpPr>
          <p:spPr>
            <a:xfrm flipV="1">
              <a:off x="3631" y="8481"/>
              <a:ext cx="2775" cy="37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4"/>
            <p:cNvCxnSpPr/>
            <p:nvPr/>
          </p:nvCxnSpPr>
          <p:spPr>
            <a:xfrm flipH="1" flipV="1">
              <a:off x="3099" y="4958"/>
              <a:ext cx="830" cy="845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/>
          </p:nvCxnSpPr>
          <p:spPr>
            <a:xfrm flipV="1">
              <a:off x="3302" y="4585"/>
              <a:ext cx="2132" cy="232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0"/>
            <p:cNvCxnSpPr/>
            <p:nvPr/>
          </p:nvCxnSpPr>
          <p:spPr>
            <a:xfrm flipH="1" flipV="1">
              <a:off x="2992" y="5140"/>
              <a:ext cx="419" cy="3093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7"/>
            <p:cNvSpPr/>
            <p:nvPr/>
          </p:nvSpPr>
          <p:spPr>
            <a:xfrm>
              <a:off x="3514" y="5477"/>
              <a:ext cx="1919" cy="1917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去中心化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广告市场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8" name="Straight Connector 55"/>
            <p:cNvCxnSpPr/>
            <p:nvPr/>
          </p:nvCxnSpPr>
          <p:spPr>
            <a:xfrm flipH="1" flipV="1">
              <a:off x="6292" y="5221"/>
              <a:ext cx="628" cy="926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8"/>
            <p:cNvSpPr/>
            <p:nvPr/>
          </p:nvSpPr>
          <p:spPr>
            <a:xfrm>
              <a:off x="5081" y="3748"/>
              <a:ext cx="1764" cy="1762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点对点</a:t>
              </a:r>
              <a:endPara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流媒体服务</a:t>
              </a:r>
              <a:endPara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0" name="Straight Connector 57"/>
            <p:cNvCxnSpPr/>
            <p:nvPr/>
          </p:nvCxnSpPr>
          <p:spPr>
            <a:xfrm flipV="1">
              <a:off x="7042" y="6549"/>
              <a:ext cx="0" cy="1511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6"/>
            <p:cNvSpPr/>
            <p:nvPr/>
          </p:nvSpPr>
          <p:spPr>
            <a:xfrm>
              <a:off x="6063" y="7603"/>
              <a:ext cx="1690" cy="1687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版权繁荣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计划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2" name="Straight Connector 61"/>
            <p:cNvCxnSpPr/>
            <p:nvPr/>
          </p:nvCxnSpPr>
          <p:spPr>
            <a:xfrm flipH="1">
              <a:off x="11053" y="4772"/>
              <a:ext cx="562" cy="475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4"/>
            <p:cNvCxnSpPr/>
            <p:nvPr/>
          </p:nvCxnSpPr>
          <p:spPr>
            <a:xfrm flipH="1" flipV="1">
              <a:off x="10860" y="7504"/>
              <a:ext cx="1176" cy="1483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7"/>
            <p:cNvCxnSpPr/>
            <p:nvPr/>
          </p:nvCxnSpPr>
          <p:spPr>
            <a:xfrm flipH="1" flipV="1">
              <a:off x="12155" y="4720"/>
              <a:ext cx="1074" cy="238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9"/>
            <p:cNvCxnSpPr/>
            <p:nvPr/>
          </p:nvCxnSpPr>
          <p:spPr>
            <a:xfrm flipH="1" flipV="1">
              <a:off x="11817" y="4901"/>
              <a:ext cx="900" cy="1992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71"/>
            <p:cNvCxnSpPr/>
            <p:nvPr/>
          </p:nvCxnSpPr>
          <p:spPr>
            <a:xfrm flipH="1" flipV="1">
              <a:off x="11358" y="6594"/>
              <a:ext cx="1103" cy="505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73"/>
            <p:cNvCxnSpPr/>
            <p:nvPr/>
          </p:nvCxnSpPr>
          <p:spPr>
            <a:xfrm flipH="1">
              <a:off x="12332" y="8154"/>
              <a:ext cx="547" cy="1001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75"/>
            <p:cNvCxnSpPr/>
            <p:nvPr/>
          </p:nvCxnSpPr>
          <p:spPr>
            <a:xfrm flipH="1">
              <a:off x="13869" y="6454"/>
              <a:ext cx="1475" cy="440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77"/>
            <p:cNvCxnSpPr/>
            <p:nvPr/>
          </p:nvCxnSpPr>
          <p:spPr>
            <a:xfrm flipH="1" flipV="1">
              <a:off x="13786" y="7610"/>
              <a:ext cx="1557" cy="300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79"/>
            <p:cNvCxnSpPr/>
            <p:nvPr/>
          </p:nvCxnSpPr>
          <p:spPr>
            <a:xfrm flipH="1">
              <a:off x="13311" y="5378"/>
              <a:ext cx="249" cy="1197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81"/>
            <p:cNvCxnSpPr/>
            <p:nvPr/>
          </p:nvCxnSpPr>
          <p:spPr>
            <a:xfrm flipH="1">
              <a:off x="14125" y="4594"/>
              <a:ext cx="1301" cy="303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83"/>
            <p:cNvCxnSpPr/>
            <p:nvPr/>
          </p:nvCxnSpPr>
          <p:spPr>
            <a:xfrm flipH="1" flipV="1">
              <a:off x="15426" y="4593"/>
              <a:ext cx="511" cy="1342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85"/>
            <p:cNvCxnSpPr/>
            <p:nvPr/>
          </p:nvCxnSpPr>
          <p:spPr>
            <a:xfrm flipH="1" flipV="1">
              <a:off x="14076" y="5306"/>
              <a:ext cx="1589" cy="697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6"/>
            <p:cNvCxnSpPr/>
            <p:nvPr/>
          </p:nvCxnSpPr>
          <p:spPr>
            <a:xfrm flipV="1">
              <a:off x="15751" y="6423"/>
              <a:ext cx="223" cy="1592"/>
            </a:xfrm>
            <a:prstGeom prst="line">
              <a:avLst/>
            </a:prstGeom>
            <a:solidFill>
              <a:schemeClr val="tx1">
                <a:alpha val="80000"/>
              </a:schemeClr>
            </a:solidFill>
            <a:ln w="12700" cmpd="sng">
              <a:solidFill>
                <a:srgbClr val="A6A6A6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9"/>
            <p:cNvSpPr/>
            <p:nvPr/>
          </p:nvSpPr>
          <p:spPr>
            <a:xfrm>
              <a:off x="12205" y="6417"/>
              <a:ext cx="1919" cy="1917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贡献资源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与IPFS互补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3" name="Oval 11"/>
            <p:cNvSpPr/>
            <p:nvPr/>
          </p:nvSpPr>
          <p:spPr>
            <a:xfrm>
              <a:off x="15132" y="5684"/>
              <a:ext cx="1557" cy="1555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开放式</a:t>
              </a:r>
              <a:endParaRPr lang="en-US" altLang="zh-CN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应用商店</a:t>
              </a:r>
              <a:endParaRPr lang="en-US" altLang="zh-CN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Oval 10"/>
            <p:cNvSpPr/>
            <p:nvPr/>
          </p:nvSpPr>
          <p:spPr>
            <a:xfrm>
              <a:off x="12621" y="4040"/>
              <a:ext cx="1907" cy="1905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开放的生态</a:t>
              </a:r>
              <a:endPara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人人可参与</a:t>
              </a:r>
              <a:endPara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Oval 16"/>
            <p:cNvSpPr/>
            <p:nvPr/>
          </p:nvSpPr>
          <p:spPr>
            <a:xfrm>
              <a:off x="11371" y="4167"/>
              <a:ext cx="923" cy="922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Group 2"/>
            <p:cNvGrpSpPr/>
            <p:nvPr/>
          </p:nvGrpSpPr>
          <p:grpSpPr>
            <a:xfrm rot="0">
              <a:off x="2413" y="3589"/>
              <a:ext cx="14205" cy="5833"/>
              <a:chOff x="574014" y="1106491"/>
              <a:chExt cx="7993183" cy="3287126"/>
            </a:xfrm>
            <a:solidFill>
              <a:schemeClr val="tx1">
                <a:alpha val="80000"/>
              </a:schemeClr>
            </a:solidFill>
          </p:grpSpPr>
          <p:sp>
            <p:nvSpPr>
              <p:cNvPr id="59" name="Oval 93"/>
              <p:cNvSpPr/>
              <p:nvPr/>
            </p:nvSpPr>
            <p:spPr>
              <a:xfrm>
                <a:off x="2499273" y="2774478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Oval 94"/>
              <p:cNvSpPr/>
              <p:nvPr/>
            </p:nvSpPr>
            <p:spPr>
              <a:xfrm>
                <a:off x="8241612" y="1635548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Oval 95"/>
              <p:cNvSpPr/>
              <p:nvPr/>
            </p:nvSpPr>
            <p:spPr>
              <a:xfrm>
                <a:off x="574014" y="3078922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2" name="Oval 96"/>
              <p:cNvSpPr/>
              <p:nvPr/>
            </p:nvSpPr>
            <p:spPr>
              <a:xfrm>
                <a:off x="1570817" y="1112878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Oval 97"/>
              <p:cNvSpPr/>
              <p:nvPr/>
            </p:nvSpPr>
            <p:spPr>
              <a:xfrm>
                <a:off x="4553676" y="1106491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4" name="Oval 98"/>
              <p:cNvSpPr/>
              <p:nvPr/>
            </p:nvSpPr>
            <p:spPr>
              <a:xfrm>
                <a:off x="4139958" y="3863151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Oval 99"/>
              <p:cNvSpPr/>
              <p:nvPr/>
            </p:nvSpPr>
            <p:spPr>
              <a:xfrm>
                <a:off x="1947714" y="3993270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6" name="Oval 100"/>
              <p:cNvSpPr/>
              <p:nvPr/>
            </p:nvSpPr>
            <p:spPr>
              <a:xfrm>
                <a:off x="7164295" y="4068032"/>
                <a:ext cx="325585" cy="32558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Oval 101"/>
              <p:cNvSpPr/>
              <p:nvPr/>
            </p:nvSpPr>
            <p:spPr>
              <a:xfrm>
                <a:off x="5638616" y="3200504"/>
                <a:ext cx="214503" cy="21450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Oval 102"/>
              <p:cNvSpPr/>
              <p:nvPr/>
            </p:nvSpPr>
            <p:spPr>
              <a:xfrm>
                <a:off x="6220900" y="1198599"/>
                <a:ext cx="214503" cy="21450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Oval 103"/>
              <p:cNvSpPr/>
              <p:nvPr/>
            </p:nvSpPr>
            <p:spPr>
              <a:xfrm>
                <a:off x="2089640" y="3380981"/>
                <a:ext cx="214503" cy="21450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Oval 104"/>
              <p:cNvSpPr/>
              <p:nvPr/>
            </p:nvSpPr>
            <p:spPr>
              <a:xfrm>
                <a:off x="5196995" y="4060166"/>
                <a:ext cx="131265" cy="13126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Oval 105"/>
              <p:cNvSpPr/>
              <p:nvPr/>
            </p:nvSpPr>
            <p:spPr>
              <a:xfrm>
                <a:off x="7154911" y="2431269"/>
                <a:ext cx="305552" cy="30597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2" name="Oval 14"/>
            <p:cNvSpPr/>
            <p:nvPr/>
          </p:nvSpPr>
          <p:spPr>
            <a:xfrm>
              <a:off x="2036" y="3748"/>
              <a:ext cx="1893" cy="1889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团队激励创新</a:t>
              </a:r>
              <a:endParaRPr 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Oval 12"/>
            <p:cNvSpPr/>
            <p:nvPr/>
          </p:nvSpPr>
          <p:spPr>
            <a:xfrm>
              <a:off x="6575" y="5977"/>
              <a:ext cx="918" cy="917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Oval 13"/>
            <p:cNvSpPr/>
            <p:nvPr/>
          </p:nvSpPr>
          <p:spPr>
            <a:xfrm>
              <a:off x="2680" y="7567"/>
              <a:ext cx="1898" cy="189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币权投股权</a:t>
              </a:r>
              <a:endParaRPr 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Oval 15"/>
            <p:cNvSpPr/>
            <p:nvPr/>
          </p:nvSpPr>
          <p:spPr>
            <a:xfrm>
              <a:off x="7356" y="3798"/>
              <a:ext cx="923" cy="922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Oval 18"/>
            <p:cNvSpPr/>
            <p:nvPr/>
          </p:nvSpPr>
          <p:spPr>
            <a:xfrm>
              <a:off x="11795" y="8556"/>
              <a:ext cx="953" cy="951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Oval 17"/>
            <p:cNvSpPr/>
            <p:nvPr/>
          </p:nvSpPr>
          <p:spPr>
            <a:xfrm>
              <a:off x="15020" y="3989"/>
              <a:ext cx="917" cy="915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Oval 19"/>
            <p:cNvSpPr/>
            <p:nvPr/>
          </p:nvSpPr>
          <p:spPr>
            <a:xfrm>
              <a:off x="15190" y="7567"/>
              <a:ext cx="953" cy="951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Oval 9"/>
            <p:cNvSpPr/>
            <p:nvPr/>
          </p:nvSpPr>
          <p:spPr>
            <a:xfrm>
              <a:off x="8029" y="4772"/>
              <a:ext cx="3220" cy="3217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下一代价值互联网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的流量入口</a:t>
              </a:r>
              <a:endParaRPr lang="zh-CN" altLang="en-US" sz="14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2709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 系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资源 1@4x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5820093"/>
            <a:ext cx="521335" cy="521335"/>
          </a:xfrm>
          <a:prstGeom prst="rect">
            <a:avLst/>
          </a:prstGeom>
        </p:spPr>
      </p:pic>
      <p:pic>
        <p:nvPicPr>
          <p:cNvPr id="4" name="图片 3" descr="资源 1@4x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55" y="5847081"/>
            <a:ext cx="569595" cy="467360"/>
          </a:xfrm>
          <a:prstGeom prst="rect">
            <a:avLst/>
          </a:prstGeom>
        </p:spPr>
      </p:pic>
      <p:pic>
        <p:nvPicPr>
          <p:cNvPr id="9" name="图片 8" descr="Twitter_logo_bird_transparent_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22" y="5846761"/>
            <a:ext cx="575298" cy="46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213725" y="2410460"/>
            <a:ext cx="216000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217930" y="5859146"/>
            <a:ext cx="2808000" cy="443230"/>
            <a:chOff x="8885" y="2225"/>
            <a:chExt cx="4086" cy="698"/>
          </a:xfrm>
        </p:grpSpPr>
        <p:sp>
          <p:nvSpPr>
            <p:cNvPr id="26" name="圆角矩形 25"/>
            <p:cNvSpPr/>
            <p:nvPr/>
          </p:nvSpPr>
          <p:spPr>
            <a:xfrm>
              <a:off x="8885" y="2225"/>
              <a:ext cx="4086" cy="698"/>
            </a:xfrm>
            <a:prstGeom prst="roundRect">
              <a:avLst>
                <a:gd name="adj" fmla="val 50000"/>
              </a:avLst>
            </a:prstGeom>
            <a:gradFill>
              <a:gsLst>
                <a:gs pos="79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12249" y="2321"/>
              <a:ext cx="505" cy="507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1 h 63"/>
                <a:gd name="T14" fmla="*/ 54 w 63"/>
                <a:gd name="T15" fmla="*/ 62 h 63"/>
                <a:gd name="T16" fmla="*/ 57 w 63"/>
                <a:gd name="T17" fmla="*/ 62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3"/>
                    <a:pt x="56" y="28"/>
                  </a:cubicBezTo>
                  <a:cubicBezTo>
                    <a:pt x="56" y="12"/>
                    <a:pt x="43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1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5" y="63"/>
                    <a:pt x="56" y="63"/>
                    <a:pt x="57" y="6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adFill>
              <a:gsLst>
                <a:gs pos="79000">
                  <a:srgbClr val="6ED5FF">
                    <a:alpha val="5000"/>
                  </a:srgbClr>
                </a:gs>
                <a:gs pos="0">
                  <a:srgbClr val="6ED5FF">
                    <a:alpha val="30000"/>
                  </a:srgbClr>
                </a:gs>
                <a:gs pos="54000">
                  <a:srgbClr val="6ED5FF">
                    <a:alpha val="10000"/>
                  </a:srgbClr>
                </a:gs>
                <a:gs pos="90000">
                  <a:srgbClr val="6ED5FF">
                    <a:alpha val="1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>
                <a:gsLst>
                  <a:gs pos="77000">
                    <a:srgbClr val="6ED5FF">
                      <a:alpha val="10000"/>
                    </a:srgbClr>
                  </a:gs>
                  <a:gs pos="10000">
                    <a:srgbClr val="6ED5FF"/>
                  </a:gs>
                  <a:gs pos="0">
                    <a:srgbClr val="9BE2FF"/>
                  </a:gs>
                  <a:gs pos="25000">
                    <a:srgbClr val="6ED5FF">
                      <a:alpha val="10000"/>
                    </a:srgbClr>
                  </a:gs>
                  <a:gs pos="88000">
                    <a:srgbClr val="6ED5FF">
                      <a:alpha val="60000"/>
                    </a:srgbClr>
                  </a:gs>
                </a:gsLst>
                <a:lin ang="18900000" scaled="1"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Box 50"/>
          <p:cNvSpPr txBox="1"/>
          <p:nvPr/>
        </p:nvSpPr>
        <p:spPr>
          <a:xfrm>
            <a:off x="1217930" y="5912168"/>
            <a:ext cx="2533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0BF1F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ipse.io</a:t>
            </a:r>
            <a:endParaRPr kumimoji="0" lang="en-US" altLang="en-US" sz="1600" b="0" i="0" u="none" strike="noStrike" kern="2000" cap="none" spc="0" normalizeH="0" baseline="0" noProof="0" dirty="0">
              <a:ln>
                <a:noFill/>
              </a:ln>
              <a:solidFill>
                <a:srgbClr val="0BF1F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164455" y="5859146"/>
            <a:ext cx="2808000" cy="443230"/>
          </a:xfrm>
          <a:prstGeom prst="roundRect">
            <a:avLst>
              <a:gd name="adj" fmla="val 50000"/>
            </a:avLst>
          </a:prstGeom>
          <a:gradFill>
            <a:gsLst>
              <a:gs pos="79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50"/>
          <p:cNvSpPr txBox="1"/>
          <p:nvPr/>
        </p:nvSpPr>
        <p:spPr>
          <a:xfrm>
            <a:off x="5165422" y="5912168"/>
            <a:ext cx="2806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0BF1F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twitter.com/ipfssearch</a:t>
            </a:r>
            <a:endParaRPr lang="en-US" sz="1600" noProof="0" dirty="0">
              <a:ln>
                <a:noFill/>
              </a:ln>
              <a:solidFill>
                <a:srgbClr val="0BF1F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38920" y="5859146"/>
            <a:ext cx="2808000" cy="443230"/>
          </a:xfrm>
          <a:prstGeom prst="roundRect">
            <a:avLst>
              <a:gd name="adj" fmla="val 50000"/>
            </a:avLst>
          </a:prstGeom>
          <a:gradFill>
            <a:gsLst>
              <a:gs pos="79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9140205" y="5912168"/>
            <a:ext cx="2805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rgbClr val="0BF1F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t.me/ipse_io</a:t>
            </a:r>
            <a:endParaRPr lang="en-US" sz="1600" noProof="0" dirty="0">
              <a:ln>
                <a:noFill/>
              </a:ln>
              <a:solidFill>
                <a:srgbClr val="0BF1F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谢总个人微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20" y="2523355"/>
            <a:ext cx="1934210" cy="1934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31975" y="2410460"/>
            <a:ext cx="511556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 descr="资源 2@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35" y="2812597"/>
            <a:ext cx="1358265" cy="1355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31975" y="4652010"/>
            <a:ext cx="511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IPSE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代码仓库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0"/>
          <p:cNvSpPr txBox="1"/>
          <p:nvPr/>
        </p:nvSpPr>
        <p:spPr>
          <a:xfrm>
            <a:off x="3750960" y="3321867"/>
            <a:ext cx="2805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github.com/IPSE-TEAM</a:t>
            </a:r>
            <a:endParaRPr lang="en-US" sz="16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14360" y="4652010"/>
            <a:ext cx="215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 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9" presetClass="entr" presetSubtype="0" ac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0" presetClass="entr" presetSubtype="0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10" presetClass="entr" presetSubtype="0" repeatCount="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ransmiss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10" presetClass="entr" presetSubtype="0" repeatCount="2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9" presetClass="entr" presetSubtype="0" accel="10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9" presetClass="entr" presetSubtype="0" ac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29" grpId="0" bldLvl="0" animBg="1"/>
      <p:bldP spid="20" grpId="0"/>
      <p:bldP spid="31" grpId="0" bldLvl="0" animBg="1"/>
      <p:bldP spid="31" grpId="1" bldLvl="0" animBg="1"/>
      <p:bldP spid="22" grpId="0"/>
      <p:bldP spid="11" grpId="0" bldLvl="0" animBg="1"/>
      <p:bldP spid="10" grpId="0"/>
      <p:bldP spid="24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1355" y="2874010"/>
            <a:ext cx="8634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>
                  <a:gsLst>
                    <a:gs pos="0">
                      <a:schemeClr val="accent1"/>
                    </a:gs>
                    <a:gs pos="100000">
                      <a:srgbClr val="120037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 descr="bitcoin-altcoins-shutterstock_687427123-1100x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-642620"/>
            <a:ext cx="12220575" cy="81432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4605" y="2660015"/>
            <a:ext cx="12249150" cy="1972945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7625" y="4913630"/>
            <a:ext cx="12249150" cy="1972945"/>
          </a:xfrm>
          <a:prstGeom prst="rect">
            <a:avLst/>
          </a:prstGeom>
          <a:solidFill>
            <a:srgbClr val="009FE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1441450" y="933450"/>
            <a:ext cx="92100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比特币共识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为什么其它币都是</a:t>
            </a:r>
            <a:r>
              <a:rPr lang="zh-CN" altLang="en-US" sz="4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非强共识？</a:t>
            </a:r>
            <a:endParaRPr lang="zh-CN" altLang="en-US" sz="4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2575" y="5103495"/>
            <a:ext cx="7677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比特币（Bitcoin）是一种基于去中心化，采用点对点网络与共识机制，以区块链作为底层技术的加密货币。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2008年10月31日中本聪（Satoshi Nakamoto）发表了论文。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2009年1月3日，比特币创世区块诞生。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/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现在比特币排名第一，长期占据全球加密货币总市值的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60%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以上。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2575" y="3108325"/>
            <a:ext cx="96532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没有一个操作系统打通，弱共识区块链很难获得发展空间。</a:t>
            </a:r>
            <a:endParaRPr lang="en-US" altLang="zh-CN" sz="32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7625" y="4913630"/>
            <a:ext cx="12249150" cy="1972945"/>
          </a:xfrm>
          <a:prstGeom prst="rect">
            <a:avLst/>
          </a:prstGeom>
          <a:solidFill>
            <a:srgbClr val="009FE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399665" y="4169728"/>
            <a:ext cx="2077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1 </a:t>
            </a:r>
            <a:r>
              <a:rPr lang="zh-CN" altLang="en-US" sz="3600" b="1">
                <a:solidFill>
                  <a:srgbClr val="FFC000"/>
                </a:solidFill>
              </a:rPr>
              <a:t>美元</a:t>
            </a:r>
            <a:endParaRPr lang="zh-CN" altLang="en-US" sz="3600" b="1">
              <a:solidFill>
                <a:srgbClr val="FFC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41450" y="933450"/>
            <a:ext cx="9210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布雷顿森林体系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以黄金抵押的美元结算体系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1美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1575" y="2937828"/>
            <a:ext cx="1994535" cy="843915"/>
          </a:xfrm>
          <a:prstGeom prst="rect">
            <a:avLst/>
          </a:prstGeom>
        </p:spPr>
      </p:pic>
      <p:pic>
        <p:nvPicPr>
          <p:cNvPr id="16" name="图片 15" descr="黄金小800x5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05" y="2603500"/>
            <a:ext cx="2376805" cy="15125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50150" y="4169728"/>
            <a:ext cx="2585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35盎司 </a:t>
            </a:r>
            <a:r>
              <a:rPr lang="zh-CN" altLang="en-US" sz="3200" b="1">
                <a:solidFill>
                  <a:srgbClr val="FFC000"/>
                </a:solidFill>
              </a:rPr>
              <a:t>黄金</a:t>
            </a:r>
            <a:endParaRPr lang="zh-CN" altLang="en-US" sz="3200" b="1">
              <a:solidFill>
                <a:srgbClr val="FFC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7320" y="2575560"/>
            <a:ext cx="1700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solidFill>
                  <a:srgbClr val="FFC000"/>
                </a:solidFill>
              </a:rPr>
              <a:t>=</a:t>
            </a:r>
            <a:endParaRPr lang="en-US" altLang="zh-CN" sz="9600" b="1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1735" y="5300663"/>
            <a:ext cx="8001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一战后，金本位制度崩溃，二战后急需重塑体系。Bretton Woods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ystem，于1944年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由44个国家的代表开会通过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。该体系建立了以美元和黄金挂钩和固定汇率制度，结束了混乱的国际金融秩序。后因多次爆发美元危机与美国经济危机，及制度本身不可解决的矛盾性，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1973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年体系最终瓦解。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1944年7月至19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" y="5198745"/>
            <a:ext cx="2496820" cy="1402715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4F4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比特币+黄金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6350"/>
            <a:ext cx="12171680" cy="684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41450" y="933450"/>
            <a:ext cx="66097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比特币 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vs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黄金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499870" y="2624455"/>
            <a:ext cx="0" cy="2880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173480" y="5155565"/>
            <a:ext cx="28800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804670" y="3823335"/>
            <a:ext cx="2088515" cy="923925"/>
          </a:xfrm>
          <a:prstGeom prst="line">
            <a:avLst/>
          </a:prstGeom>
          <a:ln w="2540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弧形 26"/>
          <p:cNvSpPr/>
          <p:nvPr/>
        </p:nvSpPr>
        <p:spPr>
          <a:xfrm rot="4440000">
            <a:off x="-906780" y="704215"/>
            <a:ext cx="4291330" cy="4291330"/>
          </a:xfrm>
          <a:prstGeom prst="arc">
            <a:avLst>
              <a:gd name="adj1" fmla="val 17154954"/>
              <a:gd name="adj2" fmla="val 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769995" y="3512185"/>
            <a:ext cx="103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黄金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23603" y="2620010"/>
            <a:ext cx="1384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比特币</a:t>
            </a:r>
            <a:endParaRPr lang="zh-CN" altLang="en-US" sz="2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9165" y="2815590"/>
            <a:ext cx="560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成本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3920" y="5228590"/>
            <a:ext cx="560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99235" y="5743575"/>
            <a:ext cx="2484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开采成本</a:t>
            </a:r>
            <a:endParaRPr lang="zh-CN" altLang="en-US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711565" y="2747010"/>
            <a:ext cx="2964815" cy="1076325"/>
            <a:chOff x="10153" y="2760"/>
            <a:chExt cx="3436" cy="1458"/>
          </a:xfrm>
        </p:grpSpPr>
        <p:sp>
          <p:nvSpPr>
            <p:cNvPr id="37" name="矩形 36"/>
            <p:cNvSpPr/>
            <p:nvPr/>
          </p:nvSpPr>
          <p:spPr>
            <a:xfrm>
              <a:off x="10182" y="2760"/>
              <a:ext cx="3407" cy="1458"/>
            </a:xfrm>
            <a:prstGeom prst="rect">
              <a:avLst/>
            </a:prstGeom>
            <a:gradFill>
              <a:gsLst>
                <a:gs pos="0">
                  <a:schemeClr val="accent1">
                    <a:alpha val="2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181" y="3283"/>
              <a:ext cx="3407" cy="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绝对稀缺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--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成本指数增长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153" y="3107"/>
              <a:ext cx="72" cy="8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736330" y="5035550"/>
            <a:ext cx="2964815" cy="1076325"/>
            <a:chOff x="10153" y="2760"/>
            <a:chExt cx="3436" cy="1458"/>
          </a:xfrm>
        </p:grpSpPr>
        <p:sp>
          <p:nvSpPr>
            <p:cNvPr id="41" name="矩形 40"/>
            <p:cNvSpPr/>
            <p:nvPr/>
          </p:nvSpPr>
          <p:spPr>
            <a:xfrm>
              <a:off x="10182" y="2760"/>
              <a:ext cx="3407" cy="1458"/>
            </a:xfrm>
            <a:prstGeom prst="rect">
              <a:avLst/>
            </a:prstGeom>
            <a:gradFill>
              <a:gsLst>
                <a:gs pos="0">
                  <a:schemeClr val="accent1">
                    <a:alpha val="2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3000000" scaled="0"/>
            </a:gradFill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181" y="3283"/>
              <a:ext cx="3407" cy="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稀缺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--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成本线性增长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153" y="3107"/>
              <a:ext cx="72" cy="8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>
            <a:off x="4708525" y="3778250"/>
            <a:ext cx="4027805" cy="1828800"/>
          </a:xfrm>
          <a:prstGeom prst="bentConnector3">
            <a:avLst>
              <a:gd name="adj1" fmla="val 10357"/>
            </a:avLst>
          </a:prstGeom>
          <a:ln w="25400" cmpd="sng">
            <a:solidFill>
              <a:srgbClr val="F4F4F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endCxn id="39" idx="1"/>
          </p:cNvCxnSpPr>
          <p:nvPr/>
        </p:nvCxnSpPr>
        <p:spPr>
          <a:xfrm>
            <a:off x="4718685" y="2824480"/>
            <a:ext cx="3992880" cy="492125"/>
          </a:xfrm>
          <a:prstGeom prst="bentConnector3">
            <a:avLst>
              <a:gd name="adj1" fmla="val 64631"/>
            </a:avLst>
          </a:prstGeom>
          <a:ln w="25400" cmpd="sng">
            <a:solidFill>
              <a:srgbClr val="F4F4F4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23-July-3-e1563872475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19760"/>
            <a:ext cx="12136755" cy="758571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203315" y="2644140"/>
            <a:ext cx="5368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截至今天，已有</a:t>
            </a: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1700万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比特币被挖完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占比81％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只剩下</a:t>
            </a:r>
            <a:r>
              <a:rPr lang="en-US" altLang="zh-CN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百万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未开采。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</a:t>
            </a: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每四年减半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，比特币挖矿难度上升一倍，持币信仰者增长一倍，只要24年也就是到</a:t>
            </a: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2043年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，人类最大的共识是比特币共识。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156118704682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85" y="4269740"/>
            <a:ext cx="4485640" cy="175641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pic>
        <p:nvPicPr>
          <p:cNvPr id="3" name="图片 2" descr="比特币减半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805" y="2644775"/>
            <a:ext cx="4413250" cy="334264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sp>
        <p:nvSpPr>
          <p:cNvPr id="62" name="文本框 61"/>
          <p:cNvSpPr txBox="1"/>
          <p:nvPr/>
        </p:nvSpPr>
        <p:spPr>
          <a:xfrm>
            <a:off x="1441450" y="933450"/>
            <a:ext cx="9210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随着开采难度增加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人类最大的共识是比特币共识</a:t>
            </a:r>
            <a:endParaRPr lang="zh-CN" altLang="en-US" sz="4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14805" y="6259195"/>
            <a:ext cx="19627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ihodl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15440" y="6026150"/>
            <a:ext cx="4411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比特币历史价格和减半时间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6185" y="6026150"/>
            <a:ext cx="4411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比特币每十分钟出块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产量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080" y="-1905"/>
            <a:ext cx="12201525" cy="686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房地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524000"/>
            <a:ext cx="2461260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pic>
        <p:nvPicPr>
          <p:cNvPr id="6" name="图片 5" descr="股票市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55" y="1524000"/>
            <a:ext cx="4065905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grpSp>
        <p:nvGrpSpPr>
          <p:cNvPr id="28" name="组合 27"/>
          <p:cNvGrpSpPr/>
          <p:nvPr/>
        </p:nvGrpSpPr>
        <p:grpSpPr>
          <a:xfrm>
            <a:off x="741680" y="491490"/>
            <a:ext cx="2644140" cy="883285"/>
            <a:chOff x="290" y="414"/>
            <a:chExt cx="4164" cy="1391"/>
          </a:xfrm>
        </p:grpSpPr>
        <p:sp>
          <p:nvSpPr>
            <p:cNvPr id="7" name="文本框 6"/>
            <p:cNvSpPr txBox="1"/>
            <p:nvPr/>
          </p:nvSpPr>
          <p:spPr>
            <a:xfrm>
              <a:off x="290" y="414"/>
              <a:ext cx="41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房地产市场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0" y="887"/>
              <a:ext cx="416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217</a:t>
              </a:r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万亿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30090" y="491490"/>
            <a:ext cx="2644140" cy="883285"/>
            <a:chOff x="6054" y="414"/>
            <a:chExt cx="4164" cy="1391"/>
          </a:xfrm>
        </p:grpSpPr>
        <p:sp>
          <p:nvSpPr>
            <p:cNvPr id="10" name="文本框 9"/>
            <p:cNvSpPr txBox="1"/>
            <p:nvPr/>
          </p:nvSpPr>
          <p:spPr>
            <a:xfrm>
              <a:off x="6493" y="414"/>
              <a:ext cx="32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股票市场</a:t>
              </a:r>
              <a:endPara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54" y="887"/>
              <a:ext cx="416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73</a:t>
              </a:r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万亿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0" y="90170"/>
            <a:ext cx="1242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单位：美元</a:t>
            </a:r>
            <a:endParaRPr lang="zh-CN" altLang="en-US" sz="14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1" name="图片 20" descr="全球货币供应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87130" y="1355725"/>
            <a:ext cx="7887970" cy="6075045"/>
          </a:xfrm>
          <a:prstGeom prst="rect">
            <a:avLst/>
          </a:prstGeom>
        </p:spPr>
      </p:pic>
      <p:graphicFrame>
        <p:nvGraphicFramePr>
          <p:cNvPr id="22" name="图表 21"/>
          <p:cNvGraphicFramePr/>
          <p:nvPr/>
        </p:nvGraphicFramePr>
        <p:xfrm>
          <a:off x="429895" y="4645025"/>
          <a:ext cx="7564755" cy="1624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4" name="图片 13" descr="大公司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524000"/>
            <a:ext cx="2767330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grpSp>
        <p:nvGrpSpPr>
          <p:cNvPr id="37" name="组合 36"/>
          <p:cNvGrpSpPr/>
          <p:nvPr/>
        </p:nvGrpSpPr>
        <p:grpSpPr>
          <a:xfrm rot="0">
            <a:off x="8279765" y="706755"/>
            <a:ext cx="3503930" cy="668020"/>
            <a:chOff x="12562" y="530"/>
            <a:chExt cx="5518" cy="1052"/>
          </a:xfrm>
        </p:grpSpPr>
        <p:grpSp>
          <p:nvGrpSpPr>
            <p:cNvPr id="34" name="组合 33"/>
            <p:cNvGrpSpPr/>
            <p:nvPr/>
          </p:nvGrpSpPr>
          <p:grpSpPr>
            <a:xfrm>
              <a:off x="14131" y="530"/>
              <a:ext cx="2104" cy="1053"/>
              <a:chOff x="10904" y="415"/>
              <a:chExt cx="2104" cy="105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0904" y="415"/>
                <a:ext cx="210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白银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023" y="888"/>
                <a:ext cx="186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170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5520" y="530"/>
              <a:ext cx="2560" cy="1053"/>
              <a:chOff x="16479" y="415"/>
              <a:chExt cx="2560" cy="105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479" y="415"/>
                <a:ext cx="256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硬币和纸币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6551" y="888"/>
                <a:ext cx="241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7.6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万亿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2562" y="530"/>
              <a:ext cx="2380" cy="1053"/>
              <a:chOff x="13458" y="415"/>
              <a:chExt cx="2380" cy="1053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3620" y="415"/>
                <a:ext cx="205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黄金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3458" y="888"/>
                <a:ext cx="238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7.7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万亿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0" y="6584315"/>
            <a:ext cx="3082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Source: </a:t>
            </a:r>
            <a:r>
              <a:rPr lang="zh-CN" altLang="en-US" sz="1200"/>
              <a:t>coinmarketcap</a:t>
            </a:r>
            <a:r>
              <a:rPr lang="en-US" altLang="zh-CN" sz="1200"/>
              <a:t>, </a:t>
            </a:r>
            <a:r>
              <a:rPr lang="zh-CN" altLang="en-US" sz="1200"/>
              <a:t>marketwatch</a:t>
            </a:r>
            <a:endParaRPr lang="zh-CN" altLang="en-US" sz="1200"/>
          </a:p>
        </p:txBody>
      </p:sp>
      <p:grpSp>
        <p:nvGrpSpPr>
          <p:cNvPr id="3" name="组合 2"/>
          <p:cNvGrpSpPr/>
          <p:nvPr/>
        </p:nvGrpSpPr>
        <p:grpSpPr>
          <a:xfrm>
            <a:off x="8648138" y="4653915"/>
            <a:ext cx="3293037" cy="1625600"/>
            <a:chOff x="12948" y="7329"/>
            <a:chExt cx="5857" cy="2560"/>
          </a:xfrm>
        </p:grpSpPr>
        <p:grpSp>
          <p:nvGrpSpPr>
            <p:cNvPr id="45" name="组合 44"/>
            <p:cNvGrpSpPr/>
            <p:nvPr/>
          </p:nvGrpSpPr>
          <p:grpSpPr>
            <a:xfrm>
              <a:off x="12948" y="7329"/>
              <a:ext cx="5857" cy="2560"/>
              <a:chOff x="12948" y="7570"/>
              <a:chExt cx="5857" cy="256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2949" y="7570"/>
                <a:ext cx="5856" cy="2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2948" y="7779"/>
                <a:ext cx="5856" cy="1543"/>
                <a:chOff x="5207" y="39"/>
                <a:chExt cx="5856" cy="1543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5208" y="39"/>
                  <a:ext cx="585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全球加密货币市场</a:t>
                  </a:r>
                  <a:endParaRPr lang="zh-CN" altLang="en-US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5207" y="663"/>
                  <a:ext cx="5855" cy="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sz="3200" b="1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2655</a:t>
                  </a:r>
                  <a:r>
                    <a:rPr lang="zh-CN" altLang="en-US" sz="3200" b="1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亿</a:t>
                  </a:r>
                  <a:endParaRPr lang="zh-CN" altLang="en-US" sz="32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</p:grpSp>
        <p:sp>
          <p:nvSpPr>
            <p:cNvPr id="2" name="文本框 1"/>
            <p:cNvSpPr txBox="1"/>
            <p:nvPr/>
          </p:nvSpPr>
          <p:spPr>
            <a:xfrm>
              <a:off x="12948" y="9149"/>
              <a:ext cx="58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比特币</a:t>
              </a:r>
              <a:r>
                <a:rPr 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1839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亿，占比</a:t>
              </a:r>
              <a:r>
                <a:rPr lang="en-US" altLang="zh-CN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69%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345805" y="90170"/>
            <a:ext cx="3371850" cy="542290"/>
            <a:chOff x="13111" y="142"/>
            <a:chExt cx="5310" cy="854"/>
          </a:xfrm>
        </p:grpSpPr>
        <p:sp>
          <p:nvSpPr>
            <p:cNvPr id="43" name="矩形 42"/>
            <p:cNvSpPr/>
            <p:nvPr/>
          </p:nvSpPr>
          <p:spPr>
            <a:xfrm>
              <a:off x="13111" y="142"/>
              <a:ext cx="5311" cy="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112" y="353"/>
              <a:ext cx="5268" cy="434"/>
              <a:chOff x="13439" y="46"/>
              <a:chExt cx="5460" cy="434"/>
            </a:xfrm>
            <a:noFill/>
          </p:grpSpPr>
          <p:sp>
            <p:nvSpPr>
              <p:cNvPr id="23" name="文本框 22"/>
              <p:cNvSpPr txBox="1"/>
              <p:nvPr/>
            </p:nvSpPr>
            <p:spPr>
              <a:xfrm>
                <a:off x="13439" y="46"/>
                <a:ext cx="2770" cy="4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全球债务：</a:t>
                </a:r>
                <a:r>
                  <a:rPr lang="en-US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215</a:t>
                </a:r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万亿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443" y="46"/>
                <a:ext cx="2456" cy="4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衍生品：</a:t>
                </a:r>
                <a:r>
                  <a:rPr lang="en-US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544</a:t>
                </a:r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万亿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5254625" y="2234565"/>
            <a:ext cx="3061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公链+DApps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41450" y="933450"/>
            <a:ext cx="921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区块链底层还缺少什么？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8908" y="2234565"/>
            <a:ext cx="3060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梅特卡夫定律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metcalfe's law-梅特卡夫定律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2912110"/>
            <a:ext cx="2973705" cy="1673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5110" y="4989830"/>
            <a:ext cx="3185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将区块链大网络分割成小网络，导致网络价值严重下降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2405" y="4989830"/>
            <a:ext cx="2973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网络价值和用户数量的平台成正比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上箭头 11"/>
          <p:cNvSpPr/>
          <p:nvPr/>
        </p:nvSpPr>
        <p:spPr>
          <a:xfrm rot="10800000">
            <a:off x="6063933" y="2912110"/>
            <a:ext cx="1258570" cy="1685925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75420" y="2376170"/>
            <a:ext cx="2359660" cy="2359660"/>
            <a:chOff x="14347" y="4014"/>
            <a:chExt cx="3716" cy="3716"/>
          </a:xfrm>
        </p:grpSpPr>
        <p:sp>
          <p:nvSpPr>
            <p:cNvPr id="13" name="椭圆 12"/>
            <p:cNvSpPr/>
            <p:nvPr/>
          </p:nvSpPr>
          <p:spPr>
            <a:xfrm>
              <a:off x="14347" y="4014"/>
              <a:ext cx="3716" cy="371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41" y="5413"/>
              <a:ext cx="352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信用之源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" grpId="0"/>
      <p:bldP spid="7" grpId="0"/>
      <p:bldP spid="10" grpId="0"/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292" descr="信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8255"/>
            <a:ext cx="12223750" cy="68751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0365" y="1917065"/>
            <a:ext cx="5322570" cy="272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5875" y="4904105"/>
            <a:ext cx="12223115" cy="1962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-15875" y="933450"/>
            <a:ext cx="12223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区块链的信用之源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132"/>
          <p:cNvSpPr/>
          <p:nvPr/>
        </p:nvSpPr>
        <p:spPr>
          <a:xfrm>
            <a:off x="774193" y="5060143"/>
            <a:ext cx="500708" cy="493269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133"/>
          <p:cNvSpPr/>
          <p:nvPr/>
        </p:nvSpPr>
        <p:spPr>
          <a:xfrm flipH="1">
            <a:off x="10986675" y="5060143"/>
            <a:ext cx="500708" cy="493269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134"/>
          <p:cNvSpPr/>
          <p:nvPr/>
        </p:nvSpPr>
        <p:spPr>
          <a:xfrm flipV="1">
            <a:off x="774193" y="6084579"/>
            <a:ext cx="500708" cy="493269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135"/>
          <p:cNvSpPr/>
          <p:nvPr/>
        </p:nvSpPr>
        <p:spPr>
          <a:xfrm flipH="1" flipV="1">
            <a:off x="10986675" y="6084579"/>
            <a:ext cx="500708" cy="493269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75080" y="5343525"/>
            <a:ext cx="9711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Smart Contracts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（智能合约）是 1990s 年代由尼克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萨博提出的理念，之后由天才少年Vitalik Buterin改进并和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以太坊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区块链结合，催生了区块链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革命。智能合约是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执行合约条款的计算机交易协议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，允许在没有第三方的情况下进行自动可信交易，且任何人都能看到。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智能合约"/>
          <p:cNvPicPr>
            <a:picLocks noChangeAspect="1"/>
          </p:cNvPicPr>
          <p:nvPr/>
        </p:nvPicPr>
        <p:blipFill>
          <a:blip r:embed="rId2"/>
          <a:srcRect t="10803" b="8424"/>
          <a:stretch>
            <a:fillRect/>
          </a:stretch>
        </p:blipFill>
        <p:spPr>
          <a:xfrm>
            <a:off x="380365" y="1918970"/>
            <a:ext cx="5323205" cy="155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4510" y="3577590"/>
            <a:ext cx="1581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创建合约代码，存储于公共账本中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6795" y="3577590"/>
            <a:ext cx="1581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合约受到事件触发，自动执行命令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1940" y="3577590"/>
            <a:ext cx="1581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管理者和用户都可以在区块链上查看合约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57290" y="1917065"/>
            <a:ext cx="5599430" cy="272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412865" y="2274570"/>
            <a:ext cx="544449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en-US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可验证的合约一经发布，不可修改</a:t>
            </a:r>
            <a:r>
              <a:rPr lang="en-US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存在矛盾</a:t>
            </a:r>
            <a:r>
              <a:rPr lang="en-US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迭代更新</a:t>
            </a:r>
            <a:r>
              <a:rPr lang="zh-CN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可升级</a:t>
            </a:r>
            <a:r>
              <a:rPr lang="zh-CN" altLang="en-US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 b="1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sz="2400" b="1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sz="2400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链下可信任实体背书，传导到链上</a:t>
            </a:r>
            <a:endParaRPr lang="zh-CN" altLang="en-US" sz="2400" b="1" dirty="0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0" grpId="0" bldLvl="0" animBg="1"/>
      <p:bldP spid="31" grpId="0" bldLvl="0" animBg="1"/>
      <p:bldP spid="32" grpId="0" bldLvl="0" animBg="1"/>
      <p:bldP spid="33" grpId="0" bldLvl="0" animBg="1"/>
      <p:bldP spid="4" grpId="0"/>
      <p:bldP spid="6" grpId="0"/>
      <p:bldP spid="7" grpId="0"/>
      <p:bldP spid="8" grpId="0"/>
      <p:bldP spid="10" grpId="0" animBg="1"/>
      <p:bldP spid="34" grpId="1"/>
    </p:bldLst>
  </p:timing>
</p:sld>
</file>

<file path=ppt/theme/theme1.xml><?xml version="1.0" encoding="utf-8"?>
<a:theme xmlns:a="http://schemas.openxmlformats.org/drawingml/2006/main" name="Office 主题​​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WPS 演示</Application>
  <PresentationFormat>宽屏</PresentationFormat>
  <Paragraphs>318</Paragraphs>
  <Slides>26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思源黑体 CN Medium</vt:lpstr>
      <vt:lpstr>微软雅黑</vt:lpstr>
      <vt:lpstr>Arial Unicode MS</vt:lpstr>
      <vt:lpstr>思源黑体 CN Light</vt:lpstr>
      <vt:lpstr>等线</vt:lpstr>
      <vt:lpstr>Calibri</vt:lpstr>
      <vt:lpstr>黑体</vt:lpstr>
      <vt:lpstr>Mobitale Versalete</vt:lpstr>
      <vt:lpstr>Arial Unicode MS</vt:lpstr>
      <vt:lpstr>Smack Laideth Down 2016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璞 石</dc:creator>
  <dc:description>51PPT模板网</dc:description>
  <cp:lastModifiedBy>STARMAN</cp:lastModifiedBy>
  <cp:revision>426</cp:revision>
  <dcterms:created xsi:type="dcterms:W3CDTF">2019-07-11T13:40:00Z</dcterms:created>
  <dcterms:modified xsi:type="dcterms:W3CDTF">2019-09-17T03:47:15Z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